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69" r:id="rId3"/>
    <p:sldId id="370" r:id="rId5"/>
    <p:sldId id="375" r:id="rId6"/>
    <p:sldId id="376" r:id="rId7"/>
    <p:sldId id="374" r:id="rId8"/>
    <p:sldId id="377" r:id="rId9"/>
    <p:sldId id="378" r:id="rId10"/>
    <p:sldId id="379" r:id="rId11"/>
    <p:sldId id="380" r:id="rId12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6"/>
    </p:embeddedFont>
    <p:embeddedFont>
      <p:font typeface="方正兰亭黑_GBK" panose="02000000000000000000" charset="-122"/>
      <p:regular r:id="rId17"/>
    </p:embeddedFont>
    <p:embeddedFont>
      <p:font typeface="Lato Heavy" panose="020F0502020204030203" pitchFamily="34" charset="0"/>
      <p:bold r:id="rId18"/>
    </p:embeddedFont>
    <p:embeddedFont>
      <p:font typeface="Lato" panose="020F0502020204030203" pitchFamily="34" charset="0"/>
      <p:regular r:id="rId19"/>
      <p:bold r:id="rId20"/>
      <p:italic r:id="rId21"/>
      <p:boldItalic r:id="rId22"/>
    </p:embeddedFont>
    <p:embeddedFont>
      <p:font typeface="方正舒体" panose="02010601030101010101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36"/>
        <p:guide orient="horz" pos="1269"/>
        <p:guide orient="horz" pos="2622"/>
        <p:guide pos="2832"/>
        <p:guide pos="3605"/>
        <p:guide pos="21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font" Target="fonts/font12.fntdata"/><Relationship Id="rId26" Type="http://schemas.openxmlformats.org/officeDocument/2006/relationships/font" Target="fonts/font11.fntdata"/><Relationship Id="rId25" Type="http://schemas.openxmlformats.org/officeDocument/2006/relationships/font" Target="fonts/font10.fntdata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230" y="315595"/>
            <a:ext cx="8512175" cy="4719320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3496877" y="403618"/>
            <a:ext cx="4451463" cy="2293120"/>
          </a:xfrm>
        </p:spPr>
      </p:pic>
      <p:sp>
        <p:nvSpPr>
          <p:cNvPr id="8" name="Rectangle 7"/>
          <p:cNvSpPr/>
          <p:nvPr/>
        </p:nvSpPr>
        <p:spPr>
          <a:xfrm>
            <a:off x="1280432" y="403856"/>
            <a:ext cx="1887836" cy="1704481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420722" y="638236"/>
            <a:ext cx="182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南宁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青秀区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544265" y="585392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54025" y="2691130"/>
            <a:ext cx="8188960" cy="2344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青秀区，隶属于广西壮族自治区南宁市，是南宁政治、经济、文化、科技、教育、金融、信息和会展中心，是广西、南宁对外展示改革开放成果的“城市名片”。于2005年3月，由“新城区”改名而成。总面积为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872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平方公里。青秀区辖5个街道：中山街道、建政街道、南湖街道、新竹街道、津头街道</a:t>
            </a:r>
            <a:r>
              <a:rPr lang="zh-CN"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4个镇：长塘镇、伶俐镇、刘圩镇、南阳镇。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2011年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，全区户籍总人口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62.30万 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流动人口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1.63万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，人口自然增长率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3.72‰</a:t>
            </a: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青秀辖区内街道宽阔，绿荫如盖，能体现中国绿城南宁“城在绿中，绿在城中”的城市风景。城区内形成了以中山路、新民路、民族大道、东葛路延长线、埌东为中心的五大核心商业圈和七星路精品服饰一条街、东葛路通信器材专业街、星湖路电子科技街、教育路文体用品一条街、桃源路和长湖路饮食娱乐一条街、中山路美食街、双拥路特色餐饮一条街等八大商业街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青秀区是中国唯一东盟博览会会址——南宁国际会展中心所在地。获全国科技进步先进城区、国家级全民健身活动先进单位、自治区双拥模范城区。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0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2018年10月，入选2018年度全国投资潜力百强区、全国科技创新百强区、全国新型城镇化质量百强区、全国绿色发展百强区。</a:t>
            </a:r>
            <a:endParaRPr sz="105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873770" y="286487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1793469" y="135209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887685" y="192049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17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164590" y="465768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671915" y="1528241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867362" y="2706179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1" name="Rectangle 33"/>
          <p:cNvSpPr/>
          <p:nvPr/>
        </p:nvSpPr>
        <p:spPr>
          <a:xfrm>
            <a:off x="4246880" y="972185"/>
            <a:ext cx="4612005" cy="2896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青秀区背靠大西南、面向东南亚、毗邻粤港澳，处于华南经济圈、西南经济圈、中国—东盟经济圈结合部和北部湾经济合作区、大湄公河次区域交会点。地区生产总值完成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913.96亿元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6.1%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;</a:t>
            </a:r>
            <a:endParaRPr sz="9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全社会固定资产投资达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885.21亿元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12.1%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;社会消费品零售总额达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448.64亿元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10.26%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;财政总收入（含金融保险业）达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184.14亿元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24.65%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；全年实际到位内资达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99.58亿元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19.97%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；利用外资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9500万美元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14.46%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;城镇居民人均可支配收入达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42138元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8.4%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；农村居民人均可支配收入达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14021元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，同比增长</a:t>
            </a: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10.3%</a:t>
            </a: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</a:t>
            </a:r>
            <a:endParaRPr sz="9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9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城区荣获“广西科学发展进步城区”称号，继续入选全国“综合实力百强区”“投资潜力百强区”“创新创业百强区”“新型城镇化质量百强区”，分别排名第85位、34位、25位、76位，排名稳中有升，是广西唯一连续两年同时入选全国四个“百强区”的县区。</a:t>
            </a:r>
            <a:endParaRPr sz="9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4416438" y="512075"/>
            <a:ext cx="14979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黑_GBK" panose="02000000000000000000" charset="-122"/>
                <a:sym typeface="+mn-ea"/>
              </a:rPr>
              <a:t>经济数据</a:t>
            </a:r>
            <a:endParaRPr lang="zh-CN" altLang="zh-CN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pic>
        <p:nvPicPr>
          <p:cNvPr id="47" name="图片 46" descr="C:\Users\Administrator\Desktop\timg (2).jpgtimg (2)"/>
          <p:cNvPicPr>
            <a:picLocks noChangeAspect="1"/>
          </p:cNvPicPr>
          <p:nvPr/>
        </p:nvPicPr>
        <p:blipFill>
          <a:blip r:embed="rId1"/>
          <a:srcRect t="8383" b="18892"/>
          <a:stretch>
            <a:fillRect/>
          </a:stretch>
        </p:blipFill>
        <p:spPr>
          <a:xfrm>
            <a:off x="381281" y="617214"/>
            <a:ext cx="3235609" cy="1765441"/>
          </a:xfrm>
          <a:prstGeom prst="rect">
            <a:avLst/>
          </a:prstGeom>
        </p:spPr>
      </p:pic>
      <p:pic>
        <p:nvPicPr>
          <p:cNvPr id="48" name="图片 47" descr="C:\Users\Administrator\Desktop\timg (1).jpgtimg (1)"/>
          <p:cNvPicPr>
            <a:picLocks noChangeAspect="1"/>
          </p:cNvPicPr>
          <p:nvPr/>
        </p:nvPicPr>
        <p:blipFill>
          <a:blip r:embed="rId2"/>
          <a:srcRect b="7222"/>
          <a:stretch>
            <a:fillRect/>
          </a:stretch>
        </p:blipFill>
        <p:spPr>
          <a:xfrm>
            <a:off x="381281" y="2598393"/>
            <a:ext cx="3235609" cy="1988323"/>
          </a:xfrm>
          <a:prstGeom prst="rect">
            <a:avLst/>
          </a:prstGeom>
        </p:spPr>
      </p:pic>
      <p:pic>
        <p:nvPicPr>
          <p:cNvPr id="2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553217" y="3543470"/>
            <a:ext cx="4252270" cy="23919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C:\Users\Administrator\Desktop\timg (4).jpgtimg (4)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b="30497"/>
          <a:stretch>
            <a:fillRect/>
          </a:stretch>
        </p:blipFill>
        <p:spPr>
          <a:xfrm>
            <a:off x="1306625" y="257172"/>
            <a:ext cx="5211074" cy="3621844"/>
          </a:xfrm>
        </p:spPr>
      </p:pic>
      <p:sp>
        <p:nvSpPr>
          <p:cNvPr id="92" name="TextBox 91"/>
          <p:cNvSpPr txBox="1"/>
          <p:nvPr/>
        </p:nvSpPr>
        <p:spPr>
          <a:xfrm>
            <a:off x="243646" y="4058561"/>
            <a:ext cx="865670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主要旅游景区（点）有南宁青秀山旅游风景名胜区（国家5A级景区）、广西民族博物馆（国家4A级景区）、南湖名树博览园、广西科技馆（国家4A级景区）、金花茶公园（国家3A级景区）、云顶观光（地王大厦）、南湖公园、名树博览园、金湖广场、滨湖音乐广场、民族广场、石门森林公园、邕江滨水公园、孔庙、广西民族文物苑、广西博物馆、金汇如意坊古商城、中山路天主教堂、中山路基督教堂、中共广西“一大”旧址（雷经天故居）、雷沛鸿故居、黄旭初故居——旭园、广西烈士陵园等。。。</a:t>
            </a:r>
            <a:endParaRPr lang="zh-CN" altLang="en-US" sz="1200" dirty="0">
              <a:solidFill>
                <a:schemeClr val="tx1"/>
              </a:solidFill>
              <a:effectLst/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81475" y="500431"/>
            <a:ext cx="380793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景 区</a:t>
            </a:r>
            <a:endParaRPr lang="zh-CN" altLang="en-US" sz="3000" dirty="0">
              <a:solidFill>
                <a:schemeClr val="tx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7356278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99"/>
          <p:cNvSpPr txBox="1"/>
          <p:nvPr/>
        </p:nvSpPr>
        <p:spPr>
          <a:xfrm>
            <a:off x="6856310" y="2564104"/>
            <a:ext cx="713891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700" dirty="0">
                <a:solidFill>
                  <a:srgbClr val="861F21"/>
                </a:solidFill>
                <a:latin typeface="方正舒体" panose="02010601030101010101" charset="-122"/>
                <a:ea typeface="方正舒体" panose="02010601030101010101" charset="-122"/>
                <a:cs typeface="Lato Heavy" panose="020F0502020204030203" pitchFamily="34" charset="0"/>
              </a:rPr>
              <a:t>青秀山</a:t>
            </a:r>
            <a:endParaRPr lang="zh-CN" altLang="en-US" sz="2700" dirty="0">
              <a:solidFill>
                <a:srgbClr val="861F21"/>
              </a:solidFill>
              <a:latin typeface="方正舒体" panose="02010601030101010101" charset="-122"/>
              <a:ea typeface="方正舒体" panose="02010601030101010101" charset="-122"/>
              <a:cs typeface="Lato Heavy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0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 descr="C:\Users\Administrator\Desktop\timg (7).jpgtimg (7)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6299103" y="1560655"/>
            <a:ext cx="2410753" cy="1595897"/>
          </a:xfrm>
        </p:spPr>
      </p:pic>
      <p:pic>
        <p:nvPicPr>
          <p:cNvPr id="13" name="图片占位符 12" descr="C:\Users\Administrator\Desktop\timg (6).jpgtimg (6)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3410676" y="1571371"/>
            <a:ext cx="2464092" cy="1574466"/>
          </a:xfrm>
        </p:spPr>
      </p:pic>
      <p:pic>
        <p:nvPicPr>
          <p:cNvPr id="7" name="图片占位符 6" descr="C:\Users\Administrator\Desktop\timg (5).jpgtimg (5)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093" r="9574"/>
          <a:stretch>
            <a:fillRect/>
          </a:stretch>
        </p:blipFill>
        <p:spPr>
          <a:xfrm>
            <a:off x="406522" y="1575181"/>
            <a:ext cx="2579820" cy="1566846"/>
          </a:xfrm>
        </p:spPr>
      </p:pic>
      <p:sp>
        <p:nvSpPr>
          <p:cNvPr id="4" name="TextBox 3"/>
          <p:cNvSpPr txBox="1"/>
          <p:nvPr/>
        </p:nvSpPr>
        <p:spPr>
          <a:xfrm>
            <a:off x="2952725" y="744589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97367" y="70704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47537" y="3364672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广西民族博物馆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76920" y="3364672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广西科技馆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1999" y="3364672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金花茶公园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timg (9).jpgtimg (9)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21844" r="9407"/>
          <a:stretch>
            <a:fillRect/>
          </a:stretch>
        </p:blipFill>
        <p:spPr>
          <a:xfrm>
            <a:off x="4475084" y="448623"/>
            <a:ext cx="4549093" cy="4410506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564" y="1076573"/>
            <a:ext cx="2239837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优势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39383" y="3517938"/>
            <a:ext cx="3907115" cy="11969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一核两带三极：2016 年7 月召开的青秀区第三次党代会首度提出“一核两带三极”概念，这是城区基于“一带一路”战略布局、中国—东盟自由贸易区升级、北部湾城市群建设和南宁城市东扩等历史性机遇，对未来发展的合理规划和战略布局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2.png图片2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228" t="9386" r="9370" b="2914"/>
          <a:stretch>
            <a:fillRect/>
          </a:stretch>
        </p:blipFill>
        <p:spPr>
          <a:xfrm>
            <a:off x="4346498" y="527203"/>
            <a:ext cx="4719113" cy="3239419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660" y="1076790"/>
            <a:ext cx="2652209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物流集聚区</a:t>
            </a:r>
            <a:endParaRPr lang="zh-CN" altLang="en-US"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661789" y="4067131"/>
            <a:ext cx="7619922" cy="5334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现代物流集聚区青秀区加快发展现代物流，加快推进南宁农产品交易中心、广西超大伶俐物流园等重点物流项目建设，增强物流园区聚集和示范带动力，加快打造现代物流集聚区步伐。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3.png图片3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28198" r="1380"/>
          <a:stretch>
            <a:fillRect/>
          </a:stretch>
        </p:blipFill>
        <p:spPr>
          <a:xfrm>
            <a:off x="3916925" y="527203"/>
            <a:ext cx="5102490" cy="3131312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660" y="1076790"/>
            <a:ext cx="2883188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会展集聚区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761801" y="3956323"/>
            <a:ext cx="7619922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青秀区加快融入高铁经济带、泛北部湾经济圈，全力打造火车东站新增长极。重点提升埌东—凤岭商圈商贸水平，加快谋划地铁1号线沿线商业布局，激活地铁经济。发展高端会展业，打造以南宁国际会展中心为核心的商务会展集聚区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4.png图片4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13873" r="7310"/>
          <a:stretch>
            <a:fillRect/>
          </a:stretch>
        </p:blipFill>
        <p:spPr>
          <a:xfrm>
            <a:off x="3899304" y="528632"/>
            <a:ext cx="4981048" cy="3166554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660" y="1076790"/>
            <a:ext cx="2883188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经济集聚区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761801" y="3956323"/>
            <a:ext cx="7619922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青秀区聚集了南宁市70%以上的商务楼宇，地王国际、东方曼哈顿、金源CBD现代城、青秀万达、华润大厦、汇东国际、航洋国际城等知名的商务楼宇星罗棋布，亿元税收楼宇达10栋，被评为“2016中国楼宇经济研究实践基地”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5.png图片5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9766" r="13810"/>
          <a:stretch>
            <a:fillRect/>
          </a:stretch>
        </p:blipFill>
        <p:spPr>
          <a:xfrm>
            <a:off x="4155047" y="527203"/>
            <a:ext cx="4903896" cy="3207511"/>
          </a:xfrm>
        </p:spPr>
      </p:pic>
      <p:sp>
        <p:nvSpPr>
          <p:cNvPr id="9" name="Rectangle 8"/>
          <p:cNvSpPr/>
          <p:nvPr/>
        </p:nvSpPr>
        <p:spPr>
          <a:xfrm>
            <a:off x="493121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774660" y="1076790"/>
            <a:ext cx="2883188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现代服务业</a:t>
            </a:r>
            <a:endParaRPr lang="zh-CN" altLang="en-US" sz="405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  <a:sym typeface="+mn-ea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98108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761801" y="3956323"/>
            <a:ext cx="7619922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青秀区汇聚了90%在桂金融机构的地区总部和80%以上的五星级酒店，拥有高端的文化娱乐场所300余家、旅游景区（点）23家、1万平米以上的商场超市30家、特色饮食文化街28条，不仅有效支持了楼宇经济的健康发展，也为市民提供了更加优质的现代化都市生活服务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25" grpId="0" bldLvl="0" animBg="1"/>
      <p:bldP spid="26" grpId="0" bldLvl="0" animBg="1"/>
      <p:bldP spid="1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自定义</PresentationFormat>
  <Paragraphs>48</Paragraphs>
  <Slides>9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方正舒体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39</cp:revision>
  <dcterms:created xsi:type="dcterms:W3CDTF">2018-12-14T02:09:00Z</dcterms:created>
  <dcterms:modified xsi:type="dcterms:W3CDTF">2018-12-17T18:21:43Z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