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369" r:id="rId3"/>
    <p:sldId id="370" r:id="rId5"/>
    <p:sldId id="374" r:id="rId6"/>
    <p:sldId id="377" r:id="rId7"/>
    <p:sldId id="378" r:id="rId8"/>
    <p:sldId id="379" r:id="rId9"/>
  </p:sldIdLst>
  <p:sldSz cx="9144000" cy="5144135" type="screen16x9"/>
  <p:notesSz cx="6858000" cy="9144000"/>
  <p:embeddedFontLst>
    <p:embeddedFont>
      <p:font typeface="方正兰亭粗黑_GBK" panose="02000000000000000000" charset="-122"/>
      <p:regular r:id="rId13"/>
    </p:embeddedFont>
    <p:embeddedFont>
      <p:font typeface="Lato Heavy" panose="020F0502020204030203" pitchFamily="34" charset="0"/>
      <p:bold r:id="rId14"/>
    </p:embeddedFont>
    <p:embeddedFont>
      <p:font typeface="方正兰亭黑_GBK" panose="02000000000000000000" charset="-122"/>
      <p:regular r:id="rId15"/>
    </p:embeddedFont>
    <p:embeddedFont>
      <p:font typeface="Calibri" panose="020F0502020204030204" charset="0"/>
      <p:regular r:id="rId16"/>
      <p:bold r:id="rId17"/>
      <p:italic r:id="rId18"/>
      <p:boldItalic r:id="rId19"/>
    </p:embeddedFont>
  </p:embeddedFontLst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1F21"/>
    <a:srgbClr val="A5300F"/>
    <a:srgbClr val="002C3B"/>
    <a:srgbClr val="002434"/>
    <a:srgbClr val="00AD7C"/>
    <a:srgbClr val="61B390"/>
    <a:srgbClr val="242428"/>
    <a:srgbClr val="01352C"/>
    <a:srgbClr val="00B0F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816" y="744"/>
      </p:cViewPr>
      <p:guideLst>
        <p:guide orient="horz" pos="1650"/>
        <p:guide orient="horz" pos="1279"/>
        <p:guide orient="horz" pos="2662"/>
        <p:guide pos="2816"/>
        <p:guide pos="3605"/>
        <p:guide pos="21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font" Target="fonts/font7.fntdata"/><Relationship Id="rId18" Type="http://schemas.openxmlformats.org/officeDocument/2006/relationships/font" Target="fonts/font6.fntdata"/><Relationship Id="rId17" Type="http://schemas.openxmlformats.org/officeDocument/2006/relationships/font" Target="fonts/font5.fntdata"/><Relationship Id="rId16" Type="http://schemas.openxmlformats.org/officeDocument/2006/relationships/font" Target="fonts/font4.fntdata"/><Relationship Id="rId15" Type="http://schemas.openxmlformats.org/officeDocument/2006/relationships/font" Target="fonts/font3.fntdata"/><Relationship Id="rId14" Type="http://schemas.openxmlformats.org/officeDocument/2006/relationships/font" Target="fonts/font2.fntdata"/><Relationship Id="rId13" Type="http://schemas.openxmlformats.org/officeDocument/2006/relationships/font" Target="fonts/font1.fntdata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AD738-BC58-422D-9CB5-230D98E1A7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18" y="1598173"/>
            <a:ext cx="7772603" cy="11027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36" y="2915295"/>
            <a:ext cx="6400967" cy="13147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573" y="206024"/>
            <a:ext cx="2057454" cy="438961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12" y="206024"/>
            <a:ext cx="6019957" cy="438961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954037" y="694421"/>
            <a:ext cx="3860901" cy="3755797"/>
          </a:xfrm>
          <a:custGeom>
            <a:avLst/>
            <a:gdLst>
              <a:gd name="connsiteX0" fmla="*/ 0 w 5147734"/>
              <a:gd name="connsiteY0" fmla="*/ 0 h 5006622"/>
              <a:gd name="connsiteX1" fmla="*/ 5147734 w 5147734"/>
              <a:gd name="connsiteY1" fmla="*/ 0 h 5006622"/>
              <a:gd name="connsiteX2" fmla="*/ 5147734 w 5147734"/>
              <a:gd name="connsiteY2" fmla="*/ 5006622 h 5006622"/>
              <a:gd name="connsiteX3" fmla="*/ 0 w 5147734"/>
              <a:gd name="connsiteY3" fmla="*/ 5006622 h 50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734" h="5006622">
                <a:moveTo>
                  <a:pt x="0" y="0"/>
                </a:moveTo>
                <a:lnTo>
                  <a:pt x="5147734" y="0"/>
                </a:lnTo>
                <a:lnTo>
                  <a:pt x="5147734" y="5006622"/>
                </a:lnTo>
                <a:lnTo>
                  <a:pt x="0" y="500662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994437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844610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94783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544956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646544" y="535378"/>
            <a:ext cx="2620605" cy="4609261"/>
          </a:xfrm>
          <a:custGeom>
            <a:avLst/>
            <a:gdLst>
              <a:gd name="connsiteX0" fmla="*/ 0 w 3494049"/>
              <a:gd name="connsiteY0" fmla="*/ 0 h 6144321"/>
              <a:gd name="connsiteX1" fmla="*/ 3494049 w 3494049"/>
              <a:gd name="connsiteY1" fmla="*/ 0 h 6144321"/>
              <a:gd name="connsiteX2" fmla="*/ 3494049 w 3494049"/>
              <a:gd name="connsiteY2" fmla="*/ 6144321 h 6144321"/>
              <a:gd name="connsiteX3" fmla="*/ 0 w 3494049"/>
              <a:gd name="connsiteY3" fmla="*/ 6144321 h 614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4049" h="6144321">
                <a:moveTo>
                  <a:pt x="0" y="0"/>
                </a:moveTo>
                <a:lnTo>
                  <a:pt x="3494049" y="0"/>
                </a:lnTo>
                <a:lnTo>
                  <a:pt x="3494049" y="6144321"/>
                </a:lnTo>
                <a:lnTo>
                  <a:pt x="0" y="614432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523634" y="535378"/>
            <a:ext cx="2620605" cy="4609261"/>
          </a:xfrm>
          <a:custGeom>
            <a:avLst/>
            <a:gdLst>
              <a:gd name="connsiteX0" fmla="*/ 0 w 3494049"/>
              <a:gd name="connsiteY0" fmla="*/ 0 h 6144321"/>
              <a:gd name="connsiteX1" fmla="*/ 3494049 w 3494049"/>
              <a:gd name="connsiteY1" fmla="*/ 0 h 6144321"/>
              <a:gd name="connsiteX2" fmla="*/ 3494049 w 3494049"/>
              <a:gd name="connsiteY2" fmla="*/ 6144321 h 6144321"/>
              <a:gd name="connsiteX3" fmla="*/ 0 w 3494049"/>
              <a:gd name="connsiteY3" fmla="*/ 6144321 h 614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4049" h="6144321">
                <a:moveTo>
                  <a:pt x="0" y="0"/>
                </a:moveTo>
                <a:lnTo>
                  <a:pt x="3494049" y="0"/>
                </a:lnTo>
                <a:lnTo>
                  <a:pt x="3494049" y="6144321"/>
                </a:lnTo>
                <a:lnTo>
                  <a:pt x="0" y="614432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572118" y="-1"/>
            <a:ext cx="4572120" cy="2572319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0" y="2572319"/>
            <a:ext cx="4572120" cy="2572319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>
            <a:off x="5358041" y="-4296"/>
            <a:ext cx="3783839" cy="5144638"/>
          </a:xfrm>
          <a:custGeom>
            <a:avLst/>
            <a:gdLst>
              <a:gd name="connsiteX0" fmla="*/ 1581150 w 4514850"/>
              <a:gd name="connsiteY0" fmla="*/ 0 h 6858000"/>
              <a:gd name="connsiteX1" fmla="*/ 4514850 w 4514850"/>
              <a:gd name="connsiteY1" fmla="*/ 0 h 6858000"/>
              <a:gd name="connsiteX2" fmla="*/ 4514850 w 4514850"/>
              <a:gd name="connsiteY2" fmla="*/ 6858000 h 6858000"/>
              <a:gd name="connsiteX3" fmla="*/ 1581150 w 4514850"/>
              <a:gd name="connsiteY3" fmla="*/ 6858000 h 6858000"/>
              <a:gd name="connsiteX4" fmla="*/ 0 w 451485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4850" h="6858000">
                <a:moveTo>
                  <a:pt x="1581150" y="0"/>
                </a:moveTo>
                <a:lnTo>
                  <a:pt x="4514850" y="0"/>
                </a:lnTo>
                <a:lnTo>
                  <a:pt x="4514850" y="6858000"/>
                </a:lnTo>
                <a:lnTo>
                  <a:pt x="15811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Oval 3"/>
          <p:cNvSpPr/>
          <p:nvPr userDrawn="1"/>
        </p:nvSpPr>
        <p:spPr>
          <a:xfrm>
            <a:off x="4809599" y="794305"/>
            <a:ext cx="3155274" cy="3155890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1270000" dist="444500" dir="8100000" sx="95000" sy="95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901298" y="886021"/>
            <a:ext cx="2971877" cy="2972458"/>
          </a:xfrm>
          <a:custGeom>
            <a:avLst/>
            <a:gdLst>
              <a:gd name="connsiteX0" fmla="*/ 1981200 w 3962400"/>
              <a:gd name="connsiteY0" fmla="*/ 0 h 3962400"/>
              <a:gd name="connsiteX1" fmla="*/ 3962400 w 3962400"/>
              <a:gd name="connsiteY1" fmla="*/ 1981200 h 3962400"/>
              <a:gd name="connsiteX2" fmla="*/ 1981200 w 3962400"/>
              <a:gd name="connsiteY2" fmla="*/ 3962400 h 3962400"/>
              <a:gd name="connsiteX3" fmla="*/ 0 w 3962400"/>
              <a:gd name="connsiteY3" fmla="*/ 1981200 h 3962400"/>
              <a:gd name="connsiteX4" fmla="*/ 1981200 w 3962400"/>
              <a:gd name="connsiteY4" fmla="*/ 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2400" h="3962400">
                <a:moveTo>
                  <a:pt x="1981200" y="0"/>
                </a:moveTo>
                <a:cubicBezTo>
                  <a:pt x="3075387" y="0"/>
                  <a:pt x="3962400" y="887013"/>
                  <a:pt x="3962400" y="1981200"/>
                </a:cubicBezTo>
                <a:cubicBezTo>
                  <a:pt x="3962400" y="3075387"/>
                  <a:pt x="3075387" y="3962400"/>
                  <a:pt x="1981200" y="3962400"/>
                </a:cubicBezTo>
                <a:cubicBezTo>
                  <a:pt x="887013" y="3962400"/>
                  <a:pt x="0" y="3075387"/>
                  <a:pt x="0" y="1981200"/>
                </a:cubicBezTo>
                <a:cubicBezTo>
                  <a:pt x="0" y="887013"/>
                  <a:pt x="887013" y="0"/>
                  <a:pt x="1981200" y="0"/>
                </a:cubicBez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42908"/>
            <a:ext cx="9144239" cy="4187163"/>
          </a:xfrm>
          <a:custGeom>
            <a:avLst/>
            <a:gdLst>
              <a:gd name="connsiteX0" fmla="*/ 161193 w 12192000"/>
              <a:gd name="connsiteY0" fmla="*/ 0 h 5581649"/>
              <a:gd name="connsiteX1" fmla="*/ 12030807 w 12192000"/>
              <a:gd name="connsiteY1" fmla="*/ 1169127 h 5581649"/>
              <a:gd name="connsiteX2" fmla="*/ 12192000 w 12192000"/>
              <a:gd name="connsiteY2" fmla="*/ 1167765 h 5581649"/>
              <a:gd name="connsiteX3" fmla="*/ 12192000 w 12192000"/>
              <a:gd name="connsiteY3" fmla="*/ 3459842 h 5581649"/>
              <a:gd name="connsiteX4" fmla="*/ 12192000 w 12192000"/>
              <a:gd name="connsiteY4" fmla="*/ 4816329 h 5581649"/>
              <a:gd name="connsiteX5" fmla="*/ 12192000 w 12192000"/>
              <a:gd name="connsiteY5" fmla="*/ 5288395 h 5581649"/>
              <a:gd name="connsiteX6" fmla="*/ 0 w 12192000"/>
              <a:gd name="connsiteY6" fmla="*/ 5288395 h 5581649"/>
              <a:gd name="connsiteX7" fmla="*/ 0 w 12192000"/>
              <a:gd name="connsiteY7" fmla="*/ 3649925 h 5581649"/>
              <a:gd name="connsiteX8" fmla="*/ 0 w 12192000"/>
              <a:gd name="connsiteY8" fmla="*/ 3459842 h 5581649"/>
              <a:gd name="connsiteX9" fmla="*/ 0 w 12192000"/>
              <a:gd name="connsiteY9" fmla="*/ 1361 h 558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5581649">
                <a:moveTo>
                  <a:pt x="161193" y="0"/>
                </a:moveTo>
                <a:cubicBezTo>
                  <a:pt x="4117731" y="28951"/>
                  <a:pt x="8074270" y="1140176"/>
                  <a:pt x="12030807" y="1169127"/>
                </a:cubicBezTo>
                <a:lnTo>
                  <a:pt x="12192000" y="1167765"/>
                </a:lnTo>
                <a:lnTo>
                  <a:pt x="12192000" y="3459842"/>
                </a:lnTo>
                <a:lnTo>
                  <a:pt x="12192000" y="4816329"/>
                </a:lnTo>
                <a:lnTo>
                  <a:pt x="12192000" y="5288395"/>
                </a:lnTo>
                <a:cubicBezTo>
                  <a:pt x="8128000" y="6304259"/>
                  <a:pt x="4064000" y="4272532"/>
                  <a:pt x="0" y="5288395"/>
                </a:cubicBezTo>
                <a:lnTo>
                  <a:pt x="0" y="3649925"/>
                </a:lnTo>
                <a:lnTo>
                  <a:pt x="0" y="3459842"/>
                </a:lnTo>
                <a:lnTo>
                  <a:pt x="0" y="136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>
            <a:off x="1" y="-132766"/>
            <a:ext cx="9144238" cy="3219518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5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823" y="867581"/>
            <a:ext cx="6899463" cy="3860827"/>
          </a:xfrm>
          <a:prstGeom prst="rect">
            <a:avLst/>
          </a:prstGeom>
        </p:spPr>
      </p:pic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697701" y="1058193"/>
            <a:ext cx="4351306" cy="2721004"/>
          </a:xfrm>
          <a:custGeom>
            <a:avLst/>
            <a:gdLst>
              <a:gd name="connsiteX0" fmla="*/ 0 w 5778698"/>
              <a:gd name="connsiteY0" fmla="*/ 0 h 3627202"/>
              <a:gd name="connsiteX1" fmla="*/ 5778698 w 5778698"/>
              <a:gd name="connsiteY1" fmla="*/ 0 h 3627202"/>
              <a:gd name="connsiteX2" fmla="*/ 5778698 w 5778698"/>
              <a:gd name="connsiteY2" fmla="*/ 3627202 h 3627202"/>
              <a:gd name="connsiteX3" fmla="*/ 0 w 5778698"/>
              <a:gd name="connsiteY3" fmla="*/ 3627202 h 362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8698" h="3627202">
                <a:moveTo>
                  <a:pt x="0" y="0"/>
                </a:moveTo>
                <a:lnTo>
                  <a:pt x="5778698" y="0"/>
                </a:lnTo>
                <a:lnTo>
                  <a:pt x="5778698" y="3627202"/>
                </a:lnTo>
                <a:lnTo>
                  <a:pt x="0" y="362720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 flipH="1">
            <a:off x="1" y="-132766"/>
            <a:ext cx="9144238" cy="3219518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5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82521" y="353116"/>
            <a:ext cx="2397160" cy="4172875"/>
          </a:xfrm>
          <a:prstGeom prst="rect">
            <a:avLst/>
          </a:prstGeom>
        </p:spPr>
      </p:pic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034197" y="1086799"/>
            <a:ext cx="1530139" cy="270551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3725507" y="1086799"/>
            <a:ext cx="1530139" cy="270551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31571" y="1086799"/>
            <a:ext cx="1530139" cy="270551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2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/>
          <p:nvPr userDrawn="1"/>
        </p:nvSpPr>
        <p:spPr>
          <a:xfrm>
            <a:off x="3686271" y="1"/>
            <a:ext cx="5457968" cy="3285387"/>
          </a:xfrm>
          <a:custGeom>
            <a:avLst/>
            <a:gdLst>
              <a:gd name="connsiteX0" fmla="*/ 0 w 7208506"/>
              <a:gd name="connsiteY0" fmla="*/ 0 h 4338265"/>
              <a:gd name="connsiteX1" fmla="*/ 7208506 w 7208506"/>
              <a:gd name="connsiteY1" fmla="*/ 0 h 4338265"/>
              <a:gd name="connsiteX2" fmla="*/ 7208506 w 7208506"/>
              <a:gd name="connsiteY2" fmla="*/ 3736930 h 4338265"/>
              <a:gd name="connsiteX3" fmla="*/ 7182826 w 7208506"/>
              <a:gd name="connsiteY3" fmla="*/ 3751567 h 4338265"/>
              <a:gd name="connsiteX4" fmla="*/ 4858361 w 7208506"/>
              <a:gd name="connsiteY4" fmla="*/ 4338265 h 4338265"/>
              <a:gd name="connsiteX5" fmla="*/ 24497 w 7208506"/>
              <a:gd name="connsiteY5" fmla="*/ 192786 h 433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08506" h="4338265">
                <a:moveTo>
                  <a:pt x="0" y="0"/>
                </a:moveTo>
                <a:lnTo>
                  <a:pt x="7208506" y="0"/>
                </a:lnTo>
                <a:lnTo>
                  <a:pt x="7208506" y="3736930"/>
                </a:lnTo>
                <a:lnTo>
                  <a:pt x="7182826" y="3751567"/>
                </a:lnTo>
                <a:cubicBezTo>
                  <a:pt x="6491452" y="4125789"/>
                  <a:pt x="5699720" y="4338265"/>
                  <a:pt x="4858361" y="4338265"/>
                </a:cubicBezTo>
                <a:cubicBezTo>
                  <a:pt x="2410772" y="4338265"/>
                  <a:pt x="383162" y="2540117"/>
                  <a:pt x="24497" y="19278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>
            <a:noFill/>
          </a:ln>
          <a:effectLst>
            <a:outerShdw blurRad="1270000" dist="4445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34127" y="841638"/>
            <a:ext cx="3191616" cy="3571832"/>
          </a:xfrm>
          <a:prstGeom prst="rect">
            <a:avLst/>
          </a:prstGeom>
          <a:effectLst>
            <a:outerShdw blurRad="635000" dist="3810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Picture Placeholder 6"/>
          <p:cNvSpPr>
            <a:spLocks noGrp="1"/>
          </p:cNvSpPr>
          <p:nvPr>
            <p:ph type="pic" sz="quarter" idx="12"/>
          </p:nvPr>
        </p:nvSpPr>
        <p:spPr>
          <a:xfrm rot="549907">
            <a:off x="5269267" y="1488821"/>
            <a:ext cx="990932" cy="1734614"/>
          </a:xfrm>
          <a:custGeom>
            <a:avLst/>
            <a:gdLst>
              <a:gd name="connsiteX0" fmla="*/ 0 w 1235810"/>
              <a:gd name="connsiteY0" fmla="*/ 0 h 2171712"/>
              <a:gd name="connsiteX1" fmla="*/ 1235810 w 1235810"/>
              <a:gd name="connsiteY1" fmla="*/ 0 h 2171712"/>
              <a:gd name="connsiteX2" fmla="*/ 1235810 w 1235810"/>
              <a:gd name="connsiteY2" fmla="*/ 2171712 h 2171712"/>
              <a:gd name="connsiteX3" fmla="*/ 0 w 1235810"/>
              <a:gd name="connsiteY3" fmla="*/ 2171712 h 2171712"/>
              <a:gd name="connsiteX4" fmla="*/ 0 w 1235810"/>
              <a:gd name="connsiteY4" fmla="*/ 0 h 2171712"/>
              <a:gd name="connsiteX0-1" fmla="*/ 0 w 1253859"/>
              <a:gd name="connsiteY0-2" fmla="*/ 7736 h 2179448"/>
              <a:gd name="connsiteX1-3" fmla="*/ 1253859 w 1253859"/>
              <a:gd name="connsiteY1-4" fmla="*/ 0 h 2179448"/>
              <a:gd name="connsiteX2-5" fmla="*/ 1235810 w 1253859"/>
              <a:gd name="connsiteY2-6" fmla="*/ 2179448 h 2179448"/>
              <a:gd name="connsiteX3-7" fmla="*/ 0 w 1253859"/>
              <a:gd name="connsiteY3-8" fmla="*/ 2179448 h 2179448"/>
              <a:gd name="connsiteX4-9" fmla="*/ 0 w 1253859"/>
              <a:gd name="connsiteY4-10" fmla="*/ 7736 h 2179448"/>
              <a:gd name="connsiteX0-11" fmla="*/ 0 w 1263262"/>
              <a:gd name="connsiteY0-12" fmla="*/ 9253 h 2180965"/>
              <a:gd name="connsiteX1-13" fmla="*/ 1263262 w 1263262"/>
              <a:gd name="connsiteY1-14" fmla="*/ 0 h 2180965"/>
              <a:gd name="connsiteX2-15" fmla="*/ 1235810 w 1263262"/>
              <a:gd name="connsiteY2-16" fmla="*/ 2180965 h 2180965"/>
              <a:gd name="connsiteX3-17" fmla="*/ 0 w 1263262"/>
              <a:gd name="connsiteY3-18" fmla="*/ 2180965 h 2180965"/>
              <a:gd name="connsiteX4-19" fmla="*/ 0 w 1263262"/>
              <a:gd name="connsiteY4-20" fmla="*/ 9253 h 2180965"/>
              <a:gd name="connsiteX0-21" fmla="*/ 0 w 1277368"/>
              <a:gd name="connsiteY0-22" fmla="*/ 11528 h 2183240"/>
              <a:gd name="connsiteX1-23" fmla="*/ 1277368 w 1277368"/>
              <a:gd name="connsiteY1-24" fmla="*/ 0 h 2183240"/>
              <a:gd name="connsiteX2-25" fmla="*/ 1235810 w 1277368"/>
              <a:gd name="connsiteY2-26" fmla="*/ 2183240 h 2183240"/>
              <a:gd name="connsiteX3-27" fmla="*/ 0 w 1277368"/>
              <a:gd name="connsiteY3-28" fmla="*/ 2183240 h 2183240"/>
              <a:gd name="connsiteX4-29" fmla="*/ 0 w 1277368"/>
              <a:gd name="connsiteY4-30" fmla="*/ 11528 h 2183240"/>
              <a:gd name="connsiteX0-31" fmla="*/ 0 w 1298150"/>
              <a:gd name="connsiteY0-32" fmla="*/ 11528 h 2240720"/>
              <a:gd name="connsiteX1-33" fmla="*/ 1277368 w 1298150"/>
              <a:gd name="connsiteY1-34" fmla="*/ 0 h 2240720"/>
              <a:gd name="connsiteX2-35" fmla="*/ 1298150 w 1298150"/>
              <a:gd name="connsiteY2-36" fmla="*/ 2240720 h 2240720"/>
              <a:gd name="connsiteX3-37" fmla="*/ 0 w 1298150"/>
              <a:gd name="connsiteY3-38" fmla="*/ 2183240 h 2240720"/>
              <a:gd name="connsiteX4-39" fmla="*/ 0 w 1298150"/>
              <a:gd name="connsiteY4-40" fmla="*/ 11528 h 2240720"/>
              <a:gd name="connsiteX0-41" fmla="*/ 0 w 1306495"/>
              <a:gd name="connsiteY0-42" fmla="*/ 11528 h 2292439"/>
              <a:gd name="connsiteX1-43" fmla="*/ 1277368 w 1306495"/>
              <a:gd name="connsiteY1-44" fmla="*/ 0 h 2292439"/>
              <a:gd name="connsiteX2-45" fmla="*/ 1306495 w 1306495"/>
              <a:gd name="connsiteY2-46" fmla="*/ 2292439 h 2292439"/>
              <a:gd name="connsiteX3-47" fmla="*/ 0 w 1306495"/>
              <a:gd name="connsiteY3-48" fmla="*/ 2183240 h 2292439"/>
              <a:gd name="connsiteX4-49" fmla="*/ 0 w 1306495"/>
              <a:gd name="connsiteY4-50" fmla="*/ 11528 h 2292439"/>
              <a:gd name="connsiteX0-51" fmla="*/ 12438 w 1318933"/>
              <a:gd name="connsiteY0-52" fmla="*/ 11528 h 2292439"/>
              <a:gd name="connsiteX1-53" fmla="*/ 1289806 w 1318933"/>
              <a:gd name="connsiteY1-54" fmla="*/ 0 h 2292439"/>
              <a:gd name="connsiteX2-55" fmla="*/ 1318933 w 1318933"/>
              <a:gd name="connsiteY2-56" fmla="*/ 2292439 h 2292439"/>
              <a:gd name="connsiteX3-57" fmla="*/ 0 w 1318933"/>
              <a:gd name="connsiteY3-58" fmla="*/ 2165951 h 2292439"/>
              <a:gd name="connsiteX4-59" fmla="*/ 12438 w 1318933"/>
              <a:gd name="connsiteY4-60" fmla="*/ 11528 h 2292439"/>
              <a:gd name="connsiteX0-61" fmla="*/ 24426 w 1318933"/>
              <a:gd name="connsiteY0-62" fmla="*/ 115724 h 2292439"/>
              <a:gd name="connsiteX1-63" fmla="*/ 1289806 w 1318933"/>
              <a:gd name="connsiteY1-64" fmla="*/ 0 h 2292439"/>
              <a:gd name="connsiteX2-65" fmla="*/ 1318933 w 1318933"/>
              <a:gd name="connsiteY2-66" fmla="*/ 2292439 h 2292439"/>
              <a:gd name="connsiteX3-67" fmla="*/ 0 w 1318933"/>
              <a:gd name="connsiteY3-68" fmla="*/ 2165951 h 2292439"/>
              <a:gd name="connsiteX4-69" fmla="*/ 24426 w 1318933"/>
              <a:gd name="connsiteY4-70" fmla="*/ 115724 h 2292439"/>
              <a:gd name="connsiteX0-71" fmla="*/ 27911 w 1318933"/>
              <a:gd name="connsiteY0-72" fmla="*/ 47624 h 2292439"/>
              <a:gd name="connsiteX1-73" fmla="*/ 1289806 w 1318933"/>
              <a:gd name="connsiteY1-74" fmla="*/ 0 h 2292439"/>
              <a:gd name="connsiteX2-75" fmla="*/ 1318933 w 1318933"/>
              <a:gd name="connsiteY2-76" fmla="*/ 2292439 h 2292439"/>
              <a:gd name="connsiteX3-77" fmla="*/ 0 w 1318933"/>
              <a:gd name="connsiteY3-78" fmla="*/ 2165951 h 2292439"/>
              <a:gd name="connsiteX4-79" fmla="*/ 27911 w 1318933"/>
              <a:gd name="connsiteY4-80" fmla="*/ 47624 h 2292439"/>
              <a:gd name="connsiteX0-81" fmla="*/ 24877 w 1318933"/>
              <a:gd name="connsiteY0-82" fmla="*/ 28817 h 2292439"/>
              <a:gd name="connsiteX1-83" fmla="*/ 1289806 w 1318933"/>
              <a:gd name="connsiteY1-84" fmla="*/ 0 h 2292439"/>
              <a:gd name="connsiteX2-85" fmla="*/ 1318933 w 1318933"/>
              <a:gd name="connsiteY2-86" fmla="*/ 2292439 h 2292439"/>
              <a:gd name="connsiteX3-87" fmla="*/ 0 w 1318933"/>
              <a:gd name="connsiteY3-88" fmla="*/ 2165951 h 2292439"/>
              <a:gd name="connsiteX4-89" fmla="*/ 24877 w 1318933"/>
              <a:gd name="connsiteY4-90" fmla="*/ 28817 h 2292439"/>
              <a:gd name="connsiteX0-91" fmla="*/ 0 w 1321208"/>
              <a:gd name="connsiteY0-92" fmla="*/ 0 h 2312307"/>
              <a:gd name="connsiteX1-93" fmla="*/ 1292081 w 1321208"/>
              <a:gd name="connsiteY1-94" fmla="*/ 19868 h 2312307"/>
              <a:gd name="connsiteX2-95" fmla="*/ 1321208 w 1321208"/>
              <a:gd name="connsiteY2-96" fmla="*/ 2312307 h 2312307"/>
              <a:gd name="connsiteX3-97" fmla="*/ 2275 w 1321208"/>
              <a:gd name="connsiteY3-98" fmla="*/ 2185819 h 2312307"/>
              <a:gd name="connsiteX4-99" fmla="*/ 0 w 1321208"/>
              <a:gd name="connsiteY4-100" fmla="*/ 0 h 23123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21208" h="2312307">
                <a:moveTo>
                  <a:pt x="0" y="0"/>
                </a:moveTo>
                <a:lnTo>
                  <a:pt x="1292081" y="19868"/>
                </a:lnTo>
                <a:lnTo>
                  <a:pt x="1321208" y="2312307"/>
                </a:lnTo>
                <a:lnTo>
                  <a:pt x="2275" y="2185819"/>
                </a:lnTo>
                <a:cubicBezTo>
                  <a:pt x="1517" y="1457213"/>
                  <a:pt x="758" y="728606"/>
                  <a:pt x="0" y="0"/>
                </a:cubicBez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scene3d>
            <a:camera prst="isometricOffAxis1Right"/>
            <a:lightRig rig="threePt" dir="t"/>
          </a:scene3d>
        </p:spPr>
        <p:txBody>
          <a:bodyPr/>
          <a:lstStyle>
            <a:lvl1pPr marL="0" indent="0" algn="ctr">
              <a:buNone/>
              <a:defRPr sz="900"/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42894" y="257233"/>
            <a:ext cx="8658451" cy="3741868"/>
          </a:xfrm>
          <a:custGeom>
            <a:avLst/>
            <a:gdLst>
              <a:gd name="connsiteX0" fmla="*/ 0 w 11544300"/>
              <a:gd name="connsiteY0" fmla="*/ 0 h 4988053"/>
              <a:gd name="connsiteX1" fmla="*/ 11544300 w 11544300"/>
              <a:gd name="connsiteY1" fmla="*/ 0 h 4988053"/>
              <a:gd name="connsiteX2" fmla="*/ 11544300 w 11544300"/>
              <a:gd name="connsiteY2" fmla="*/ 4988053 h 4988053"/>
              <a:gd name="connsiteX3" fmla="*/ 0 w 11544300"/>
              <a:gd name="connsiteY3" fmla="*/ 4988053 h 4988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44300" h="4988053">
                <a:moveTo>
                  <a:pt x="0" y="0"/>
                </a:moveTo>
                <a:lnTo>
                  <a:pt x="11544300" y="0"/>
                </a:lnTo>
                <a:lnTo>
                  <a:pt x="11544300" y="4988053"/>
                </a:lnTo>
                <a:lnTo>
                  <a:pt x="0" y="4988053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82579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622486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62393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702302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 uiExpand="1"/>
      <p:bldP spid="12" grpId="0" bldLvl="0" animBg="1"/>
      <p:bldP spid="13" grpId="0"/>
      <p:bldP spid="14" grpId="0" bldLvl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32" y="3305908"/>
            <a:ext cx="7772603" cy="1021782"/>
          </a:xfrm>
        </p:spPr>
        <p:txBody>
          <a:bodyPr anchor="t"/>
          <a:lstStyle>
            <a:lvl1pPr algn="l">
              <a:defRPr sz="3975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32" y="2180517"/>
            <a:ext cx="7772603" cy="1125389"/>
          </a:xfrm>
        </p:spPr>
        <p:txBody>
          <a:bodyPr anchor="b"/>
          <a:lstStyle>
            <a:lvl1pPr marL="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12" y="1200417"/>
            <a:ext cx="4038705" cy="3395223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321" y="1200417"/>
            <a:ext cx="4038705" cy="3395223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12" y="1151590"/>
            <a:ext cx="4040293" cy="4799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575" b="1"/>
            </a:lvl4pPr>
            <a:lvl5pPr marL="1828800" indent="0">
              <a:buNone/>
              <a:defRPr sz="1575" b="1"/>
            </a:lvl5pPr>
            <a:lvl6pPr marL="2286000" indent="0">
              <a:buNone/>
              <a:defRPr sz="1575" b="1"/>
            </a:lvl6pPr>
            <a:lvl7pPr marL="2743200" indent="0">
              <a:buNone/>
              <a:defRPr sz="1575" b="1"/>
            </a:lvl7pPr>
            <a:lvl8pPr marL="3200400" indent="0">
              <a:buNone/>
              <a:defRPr sz="1575" b="1"/>
            </a:lvl8pPr>
            <a:lvl9pPr marL="3657600" indent="0">
              <a:buNone/>
              <a:defRPr sz="157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12" y="1631517"/>
            <a:ext cx="4040293" cy="2964122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147" y="1151590"/>
            <a:ext cx="4041881" cy="4799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575" b="1"/>
            </a:lvl4pPr>
            <a:lvl5pPr marL="1828800" indent="0">
              <a:buNone/>
              <a:defRPr sz="1575" b="1"/>
            </a:lvl5pPr>
            <a:lvl6pPr marL="2286000" indent="0">
              <a:buNone/>
              <a:defRPr sz="1575" b="1"/>
            </a:lvl6pPr>
            <a:lvl7pPr marL="2743200" indent="0">
              <a:buNone/>
              <a:defRPr sz="1575" b="1"/>
            </a:lvl7pPr>
            <a:lvl8pPr marL="3200400" indent="0">
              <a:buNone/>
              <a:defRPr sz="1575" b="1"/>
            </a:lvl8pPr>
            <a:lvl9pPr marL="3657600" indent="0">
              <a:buNone/>
              <a:defRPr sz="157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147" y="1631517"/>
            <a:ext cx="4041881" cy="2964122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4" y="204832"/>
            <a:ext cx="3008392" cy="871731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143" y="204833"/>
            <a:ext cx="5111883" cy="4390807"/>
          </a:xfrm>
        </p:spPr>
        <p:txBody>
          <a:bodyPr/>
          <a:lstStyle>
            <a:lvl1pPr>
              <a:defRPr sz="3225"/>
            </a:lvl1pPr>
            <a:lvl2pPr>
              <a:defRPr sz="2775"/>
            </a:lvl2pPr>
            <a:lvl3pPr>
              <a:defRPr sz="2400"/>
            </a:lvl3pPr>
            <a:lvl4pPr>
              <a:defRPr sz="2025"/>
            </a:lvl4pPr>
            <a:lvl5pPr>
              <a:defRPr sz="2025"/>
            </a:lvl5pPr>
            <a:lvl6pPr>
              <a:defRPr sz="2025"/>
            </a:lvl6pPr>
            <a:lvl7pPr>
              <a:defRPr sz="2025"/>
            </a:lvl7pPr>
            <a:lvl8pPr>
              <a:defRPr sz="2025"/>
            </a:lvl8pPr>
            <a:lvl9pPr>
              <a:defRPr sz="202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4" y="1076564"/>
            <a:ext cx="3008392" cy="3519076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975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335" y="3601247"/>
            <a:ext cx="5486543" cy="425148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335" y="459682"/>
            <a:ext cx="5486543" cy="3086783"/>
          </a:xfrm>
        </p:spPr>
        <p:txBody>
          <a:bodyPr/>
          <a:lstStyle>
            <a:lvl1pPr marL="0" indent="0">
              <a:buNone/>
              <a:defRPr sz="3225"/>
            </a:lvl1pPr>
            <a:lvl2pPr marL="457200" indent="0">
              <a:buNone/>
              <a:defRPr sz="2775"/>
            </a:lvl2pPr>
            <a:lvl3pPr marL="914400" indent="0">
              <a:buNone/>
              <a:defRPr sz="2400"/>
            </a:lvl3pPr>
            <a:lvl4pPr marL="1371600" indent="0">
              <a:buNone/>
              <a:defRPr sz="2025"/>
            </a:lvl4pPr>
            <a:lvl5pPr marL="1828800" indent="0">
              <a:buNone/>
              <a:defRPr sz="2025"/>
            </a:lvl5pPr>
            <a:lvl6pPr marL="2286000" indent="0">
              <a:buNone/>
              <a:defRPr sz="2025"/>
            </a:lvl6pPr>
            <a:lvl7pPr marL="2743200" indent="0">
              <a:buNone/>
              <a:defRPr sz="2025"/>
            </a:lvl7pPr>
            <a:lvl8pPr marL="3200400" indent="0">
              <a:buNone/>
              <a:defRPr sz="2025"/>
            </a:lvl8pPr>
            <a:lvl9pPr marL="3657600" indent="0">
              <a:buNone/>
              <a:defRPr sz="20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335" y="4026394"/>
            <a:ext cx="5486543" cy="603781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975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12" y="206024"/>
            <a:ext cx="8229815" cy="85744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12" y="1200417"/>
            <a:ext cx="8229815" cy="339522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12" y="4768318"/>
            <a:ext cx="2133656" cy="27390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82" y="4768318"/>
            <a:ext cx="2895675" cy="27390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371" y="4768318"/>
            <a:ext cx="2133656" cy="27390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xStyles>
    <p:titleStyle>
      <a:lvl1pPr algn="ctr" defTabSz="913765" rtl="0" eaLnBrk="1" latinLnBrk="0" hangingPunct="1">
        <a:spcBef>
          <a:spcPct val="0"/>
        </a:spcBef>
        <a:buNone/>
        <a:defRPr sz="44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3225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15000"/>
        </a:spcBef>
        <a:buFont typeface="Arial" panose="020B0604020202020204" pitchFamily="34" charset="0"/>
        <a:buChar char="–"/>
        <a:defRPr sz="2775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–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»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6027" y="315721"/>
            <a:ext cx="8512183" cy="4512246"/>
          </a:xfrm>
          <a:prstGeom prst="rect">
            <a:avLst/>
          </a:prstGeom>
          <a:solidFill>
            <a:srgbClr val="861F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5" name="图片占位符 4" descr="C:\Users\Administrator\Desktop\图片1.png图片1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 b="7826"/>
          <a:stretch>
            <a:fillRect/>
          </a:stretch>
        </p:blipFill>
        <p:spPr>
          <a:xfrm>
            <a:off x="3244215" y="403860"/>
            <a:ext cx="4380230" cy="2498090"/>
          </a:xfrm>
        </p:spPr>
      </p:pic>
      <p:sp>
        <p:nvSpPr>
          <p:cNvPr id="8" name="Rectangle 7"/>
          <p:cNvSpPr/>
          <p:nvPr/>
        </p:nvSpPr>
        <p:spPr>
          <a:xfrm>
            <a:off x="1280432" y="403856"/>
            <a:ext cx="1887836" cy="1704481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extBox 13"/>
          <p:cNvSpPr txBox="1"/>
          <p:nvPr/>
        </p:nvSpPr>
        <p:spPr>
          <a:xfrm>
            <a:off x="1420722" y="638236"/>
            <a:ext cx="1823625" cy="112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郑州</a:t>
            </a:r>
            <a:endParaRPr sz="36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  <a:p>
            <a:r>
              <a:rPr sz="315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郑东新区</a:t>
            </a:r>
            <a:endParaRPr sz="315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544265" y="585392"/>
            <a:ext cx="457136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766087" y="2873024"/>
            <a:ext cx="7611350" cy="194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人口数量：郑东新区是中国河南省郑州市规划建设中的一个城市新区，2000年6月，由时任河南省省长的李克强提出加快开发郑东新区。</a:t>
            </a:r>
            <a:endParaRPr sz="105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2001年8月，郑东新区开始对外征集方案。2002年12月，在世界建筑师联盟年会上，郑东新区概念规划荣获中国首个“城市规划设计杰出奖”。规划控制面积达到</a:t>
            </a:r>
            <a:r>
              <a:rPr sz="16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370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平方公里。截至2015年底，郑东新区建成区面积突破</a:t>
            </a:r>
            <a:r>
              <a:rPr sz="16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115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平方公里，常住人口</a:t>
            </a:r>
            <a:r>
              <a:rPr sz="16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47.05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万人，入驻金融企业</a:t>
            </a:r>
            <a:r>
              <a:rPr sz="16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247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家，金融业增加值达</a:t>
            </a:r>
            <a:r>
              <a:rPr sz="16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110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亿元，入驻</a:t>
            </a:r>
            <a:r>
              <a:rPr sz="16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49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家世界500强、</a:t>
            </a:r>
            <a:r>
              <a:rPr sz="16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68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家国内500强、</a:t>
            </a:r>
            <a:r>
              <a:rPr sz="16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69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家上市企业，财政收入完成</a:t>
            </a:r>
            <a:r>
              <a:rPr sz="16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185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亿元，税收收入完成</a:t>
            </a:r>
            <a:r>
              <a:rPr sz="16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165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亿元。</a:t>
            </a:r>
            <a:endParaRPr sz="105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郑东新区是中原经济区金融集聚核心功能区、全省推进城镇化建设的先行区。郑东新区中央商务区也是目前全省唯一的六星级服务业“两区”。</a:t>
            </a:r>
            <a:endParaRPr sz="105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  <p:sp>
        <p:nvSpPr>
          <p:cNvPr id="19" name="Isosceles Triangle 18"/>
          <p:cNvSpPr/>
          <p:nvPr/>
        </p:nvSpPr>
        <p:spPr>
          <a:xfrm rot="6300000">
            <a:off x="873770" y="286487"/>
            <a:ext cx="486035" cy="48603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Isosceles Triangle 19"/>
          <p:cNvSpPr/>
          <p:nvPr/>
        </p:nvSpPr>
        <p:spPr>
          <a:xfrm rot="6300000">
            <a:off x="1793469" y="135209"/>
            <a:ext cx="183654" cy="183654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1" name="Freeform 99"/>
          <p:cNvSpPr>
            <a:spLocks noEditPoints="1"/>
          </p:cNvSpPr>
          <p:nvPr/>
        </p:nvSpPr>
        <p:spPr bwMode="auto">
          <a:xfrm>
            <a:off x="887685" y="1920494"/>
            <a:ext cx="273374" cy="252696"/>
          </a:xfrm>
          <a:custGeom>
            <a:avLst/>
            <a:gdLst>
              <a:gd name="T0" fmla="*/ 200 w 200"/>
              <a:gd name="T1" fmla="*/ 0 h 184"/>
              <a:gd name="T2" fmla="*/ 0 w 200"/>
              <a:gd name="T3" fmla="*/ 74 h 184"/>
              <a:gd name="T4" fmla="*/ 64 w 200"/>
              <a:gd name="T5" fmla="*/ 123 h 184"/>
              <a:gd name="T6" fmla="*/ 64 w 200"/>
              <a:gd name="T7" fmla="*/ 154 h 184"/>
              <a:gd name="T8" fmla="*/ 65 w 200"/>
              <a:gd name="T9" fmla="*/ 156 h 184"/>
              <a:gd name="T10" fmla="*/ 65 w 200"/>
              <a:gd name="T11" fmla="*/ 157 h 184"/>
              <a:gd name="T12" fmla="*/ 69 w 200"/>
              <a:gd name="T13" fmla="*/ 159 h 184"/>
              <a:gd name="T14" fmla="*/ 71 w 200"/>
              <a:gd name="T15" fmla="*/ 158 h 184"/>
              <a:gd name="T16" fmla="*/ 93 w 200"/>
              <a:gd name="T17" fmla="*/ 144 h 184"/>
              <a:gd name="T18" fmla="*/ 147 w 200"/>
              <a:gd name="T19" fmla="*/ 184 h 184"/>
              <a:gd name="T20" fmla="*/ 200 w 200"/>
              <a:gd name="T21" fmla="*/ 0 h 184"/>
              <a:gd name="T22" fmla="*/ 178 w 200"/>
              <a:gd name="T23" fmla="*/ 17 h 184"/>
              <a:gd name="T24" fmla="*/ 70 w 200"/>
              <a:gd name="T25" fmla="*/ 117 h 184"/>
              <a:gd name="T26" fmla="*/ 17 w 200"/>
              <a:gd name="T27" fmla="*/ 77 h 184"/>
              <a:gd name="T28" fmla="*/ 178 w 200"/>
              <a:gd name="T29" fmla="*/ 17 h 184"/>
              <a:gd name="T30" fmla="*/ 72 w 200"/>
              <a:gd name="T31" fmla="*/ 148 h 184"/>
              <a:gd name="T32" fmla="*/ 72 w 200"/>
              <a:gd name="T33" fmla="*/ 129 h 184"/>
              <a:gd name="T34" fmla="*/ 87 w 200"/>
              <a:gd name="T35" fmla="*/ 139 h 184"/>
              <a:gd name="T36" fmla="*/ 72 w 200"/>
              <a:gd name="T37" fmla="*/ 148 h 184"/>
              <a:gd name="T38" fmla="*/ 77 w 200"/>
              <a:gd name="T39" fmla="*/ 122 h 184"/>
              <a:gd name="T40" fmla="*/ 186 w 200"/>
              <a:gd name="T41" fmla="*/ 21 h 184"/>
              <a:gd name="T42" fmla="*/ 142 w 200"/>
              <a:gd name="T43" fmla="*/ 171 h 184"/>
              <a:gd name="T44" fmla="*/ 77 w 200"/>
              <a:gd name="T45" fmla="*/ 12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0" h="184">
                <a:moveTo>
                  <a:pt x="200" y="0"/>
                </a:moveTo>
                <a:cubicBezTo>
                  <a:pt x="0" y="74"/>
                  <a:pt x="0" y="74"/>
                  <a:pt x="0" y="74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54"/>
                  <a:pt x="64" y="154"/>
                  <a:pt x="64" y="154"/>
                </a:cubicBezTo>
                <a:cubicBezTo>
                  <a:pt x="64" y="155"/>
                  <a:pt x="65" y="156"/>
                  <a:pt x="65" y="156"/>
                </a:cubicBezTo>
                <a:cubicBezTo>
                  <a:pt x="65" y="156"/>
                  <a:pt x="65" y="157"/>
                  <a:pt x="65" y="157"/>
                </a:cubicBezTo>
                <a:cubicBezTo>
                  <a:pt x="66" y="158"/>
                  <a:pt x="67" y="159"/>
                  <a:pt x="69" y="159"/>
                </a:cubicBezTo>
                <a:cubicBezTo>
                  <a:pt x="69" y="159"/>
                  <a:pt x="70" y="159"/>
                  <a:pt x="71" y="158"/>
                </a:cubicBezTo>
                <a:cubicBezTo>
                  <a:pt x="93" y="144"/>
                  <a:pt x="93" y="144"/>
                  <a:pt x="93" y="144"/>
                </a:cubicBezTo>
                <a:cubicBezTo>
                  <a:pt x="147" y="184"/>
                  <a:pt x="147" y="184"/>
                  <a:pt x="147" y="184"/>
                </a:cubicBezTo>
                <a:lnTo>
                  <a:pt x="200" y="0"/>
                </a:lnTo>
                <a:close/>
                <a:moveTo>
                  <a:pt x="178" y="17"/>
                </a:moveTo>
                <a:cubicBezTo>
                  <a:pt x="70" y="117"/>
                  <a:pt x="70" y="117"/>
                  <a:pt x="70" y="117"/>
                </a:cubicBezTo>
                <a:cubicBezTo>
                  <a:pt x="17" y="77"/>
                  <a:pt x="17" y="77"/>
                  <a:pt x="17" y="77"/>
                </a:cubicBezTo>
                <a:lnTo>
                  <a:pt x="178" y="17"/>
                </a:lnTo>
                <a:close/>
                <a:moveTo>
                  <a:pt x="72" y="148"/>
                </a:moveTo>
                <a:cubicBezTo>
                  <a:pt x="72" y="129"/>
                  <a:pt x="72" y="129"/>
                  <a:pt x="72" y="129"/>
                </a:cubicBezTo>
                <a:cubicBezTo>
                  <a:pt x="87" y="139"/>
                  <a:pt x="87" y="139"/>
                  <a:pt x="87" y="139"/>
                </a:cubicBezTo>
                <a:lnTo>
                  <a:pt x="72" y="148"/>
                </a:lnTo>
                <a:close/>
                <a:moveTo>
                  <a:pt x="77" y="122"/>
                </a:moveTo>
                <a:cubicBezTo>
                  <a:pt x="186" y="21"/>
                  <a:pt x="186" y="21"/>
                  <a:pt x="186" y="21"/>
                </a:cubicBezTo>
                <a:cubicBezTo>
                  <a:pt x="142" y="171"/>
                  <a:pt x="142" y="171"/>
                  <a:pt x="142" y="171"/>
                </a:cubicBezTo>
                <a:lnTo>
                  <a:pt x="77" y="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70" tIns="34285" rIns="68570" bIns="34285" numCol="1" anchor="t" anchorCtr="0" compatLnSpc="1"/>
          <a:lstStyle/>
          <a:p>
            <a:endParaRPr lang="en-US" sz="1800"/>
          </a:p>
        </p:txBody>
      </p:sp>
      <p:sp>
        <p:nvSpPr>
          <p:cNvPr id="12" name="Isosceles Triangle 11"/>
          <p:cNvSpPr/>
          <p:nvPr/>
        </p:nvSpPr>
        <p:spPr>
          <a:xfrm rot="16200000">
            <a:off x="8063619" y="2537173"/>
            <a:ext cx="126709" cy="10923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0" tIns="34285" rIns="68570" bIns="34285" numCol="1" spcCol="0" rtlCol="0" fromWordArt="0" anchor="ctr" anchorCtr="0" forceAA="0" compatLnSpc="1">
            <a:noAutofit/>
          </a:bodyPr>
          <a:lstStyle/>
          <a:p>
            <a:pPr algn="ctr"/>
            <a:endParaRPr lang="en-US" sz="1800"/>
          </a:p>
        </p:txBody>
      </p:sp>
    </p:spTree>
    <p:custDataLst>
      <p:tags r:id="rId2"/>
    </p:custData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14" grpId="0"/>
      <p:bldP spid="17" grpId="0"/>
      <p:bldP spid="19" grpId="0" bldLvl="0" animBg="1"/>
      <p:bldP spid="20" grpId="0" bldLvl="0" animBg="1"/>
      <p:bldP spid="2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/>
        </p:nvSpPr>
        <p:spPr>
          <a:xfrm>
            <a:off x="164590" y="465768"/>
            <a:ext cx="3668992" cy="429335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rgbClr val="861F2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Isosceles Triangle 15"/>
          <p:cNvSpPr/>
          <p:nvPr/>
        </p:nvSpPr>
        <p:spPr>
          <a:xfrm rot="19800000">
            <a:off x="3922740" y="1490141"/>
            <a:ext cx="486098" cy="486096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Isosceles Triangle 16"/>
          <p:cNvSpPr/>
          <p:nvPr/>
        </p:nvSpPr>
        <p:spPr>
          <a:xfrm rot="19800000">
            <a:off x="4280112" y="2620454"/>
            <a:ext cx="183678" cy="183678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2" name="TextBox 35"/>
          <p:cNvSpPr txBox="1"/>
          <p:nvPr/>
        </p:nvSpPr>
        <p:spPr>
          <a:xfrm>
            <a:off x="4583443" y="642396"/>
            <a:ext cx="149791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方正兰亭黑_GBK" panose="02000000000000000000" charset="-122"/>
                <a:sym typeface="+mn-ea"/>
              </a:rPr>
              <a:t>经济数据</a:t>
            </a:r>
            <a:endParaRPr lang="zh-CN" altLang="zh-CN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" panose="020F0502020204030203" pitchFamily="34" charset="0"/>
            </a:endParaRPr>
          </a:p>
        </p:txBody>
      </p:sp>
      <p:pic>
        <p:nvPicPr>
          <p:cNvPr id="47" name="图片 46" descr="C:\Users\Administrator\Desktop\图片2.png图片2"/>
          <p:cNvPicPr>
            <a:picLocks noChangeAspect="1"/>
          </p:cNvPicPr>
          <p:nvPr/>
        </p:nvPicPr>
        <p:blipFill>
          <a:blip r:embed="rId1"/>
          <a:srcRect b="3432"/>
          <a:stretch>
            <a:fillRect/>
          </a:stretch>
        </p:blipFill>
        <p:spPr>
          <a:xfrm>
            <a:off x="381281" y="600069"/>
            <a:ext cx="3235609" cy="2063570"/>
          </a:xfrm>
          <a:prstGeom prst="rect">
            <a:avLst/>
          </a:prstGeom>
        </p:spPr>
      </p:pic>
      <p:pic>
        <p:nvPicPr>
          <p:cNvPr id="48" name="图片 47" descr="C:\Users\Administrator\Desktop\8718367adab44aedb5e8e68cb41c8701a18bfb30.jpg8718367adab44aedb5e8e68cb41c8701a18bfb3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81281" y="2737933"/>
            <a:ext cx="3235609" cy="1816875"/>
          </a:xfrm>
          <a:prstGeom prst="rect">
            <a:avLst/>
          </a:prstGeom>
        </p:spPr>
      </p:pic>
      <p:pic>
        <p:nvPicPr>
          <p:cNvPr id="2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5278" l="1563" r="90000">
                        <a14:foregroundMark x1="28698" y1="94722" x2="5521" y2="91759"/>
                        <a14:foregroundMark x1="1771" y1="95278" x2="1563" y2="78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972827" y="2820840"/>
            <a:ext cx="4252270" cy="2391902"/>
          </a:xfrm>
          <a:prstGeom prst="rect">
            <a:avLst/>
          </a:prstGeom>
        </p:spPr>
      </p:pic>
      <p:sp>
        <p:nvSpPr>
          <p:cNvPr id="41" name="Rectangle 33"/>
          <p:cNvSpPr/>
          <p:nvPr/>
        </p:nvSpPr>
        <p:spPr>
          <a:xfrm>
            <a:off x="4583430" y="1349375"/>
            <a:ext cx="4312920" cy="2527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2017年，郑东新区砥砺前行，交出优秀“成绩单”：地区生产总值完成</a:t>
            </a:r>
            <a:r>
              <a:rPr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406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亿元，同比增长</a:t>
            </a:r>
            <a:r>
              <a:rPr sz="2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8.5%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；人均生产总值约</a:t>
            </a:r>
            <a:r>
              <a:rPr sz="2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8.63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万元人民币，折合</a:t>
            </a:r>
            <a:r>
              <a:rPr sz="2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1.37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万美元；固定资产投资达到</a:t>
            </a:r>
            <a:r>
              <a:rPr sz="2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802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亿元，同比增长</a:t>
            </a:r>
            <a:r>
              <a:rPr sz="2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13.2%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；全口径财政收入完成</a:t>
            </a:r>
            <a:r>
              <a:rPr sz="2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255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亿元，同比增长</a:t>
            </a:r>
            <a:r>
              <a:rPr sz="2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16.2%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；公共财政预算收入完成</a:t>
            </a:r>
            <a:r>
              <a:rPr sz="2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82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亿元，同比增长</a:t>
            </a:r>
            <a:r>
              <a:rPr sz="2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14.3%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。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9" grpId="0" bldLvl="0" animBg="1"/>
      <p:bldP spid="41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C:\Users\Administrator\Desktop\d6ca7bcb0a46f21f0e52ffc5f6246b600d33aec6.jpgd6ca7bcb0a46f21f0e52ffc5f6246b600d33aec6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 l="10920" r="7463"/>
          <a:stretch>
            <a:fillRect/>
          </a:stretch>
        </p:blipFill>
        <p:spPr>
          <a:xfrm>
            <a:off x="4187908" y="527203"/>
            <a:ext cx="4812933" cy="3924736"/>
          </a:xfrm>
        </p:spPr>
      </p:pic>
      <p:sp>
        <p:nvSpPr>
          <p:cNvPr id="9" name="Rectangle 8"/>
          <p:cNvSpPr/>
          <p:nvPr/>
        </p:nvSpPr>
        <p:spPr>
          <a:xfrm>
            <a:off x="493121" y="527404"/>
            <a:ext cx="3311032" cy="2366514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774700" y="1076325"/>
            <a:ext cx="2436495" cy="65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05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  <a:sym typeface="+mn-ea"/>
              </a:rPr>
              <a:t>发展优势</a:t>
            </a:r>
            <a:endParaRPr lang="zh-CN" altLang="en-US" sz="405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  <a:sym typeface="+mn-ea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898108" y="885333"/>
            <a:ext cx="457136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sosceles Triangle 24"/>
          <p:cNvSpPr/>
          <p:nvPr/>
        </p:nvSpPr>
        <p:spPr>
          <a:xfrm rot="9900000">
            <a:off x="4024195" y="1948675"/>
            <a:ext cx="486035" cy="48603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379863" y="1478882"/>
            <a:ext cx="183654" cy="183654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Rectangle 17"/>
          <p:cNvSpPr/>
          <p:nvPr/>
        </p:nvSpPr>
        <p:spPr>
          <a:xfrm>
            <a:off x="439383" y="3481028"/>
            <a:ext cx="3631369" cy="127127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郑东新区规划控制面积</a:t>
            </a:r>
            <a:r>
              <a: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370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平方公里，西起中州大道，东至万三公路，北起黄河南岸，南至陇海铁路。共分六个功能区：中央商务区、龙湖区域、白沙园区、综合交通枢纽区、龙子湖高校园区、沿黄都市观光区。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25" grpId="0" bldLvl="0" animBg="1"/>
      <p:bldP spid="26" grpId="0" bldLvl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C:\Users\Administrator\Desktop\图片3.png图片3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/>
          <a:stretch>
            <a:fillRect/>
          </a:stretch>
        </p:blipFill>
        <p:spPr>
          <a:xfrm>
            <a:off x="4179812" y="365519"/>
            <a:ext cx="4719113" cy="2918906"/>
          </a:xfrm>
        </p:spPr>
      </p:pic>
      <p:sp>
        <p:nvSpPr>
          <p:cNvPr id="9" name="Rectangle 8"/>
          <p:cNvSpPr/>
          <p:nvPr/>
        </p:nvSpPr>
        <p:spPr>
          <a:xfrm>
            <a:off x="493121" y="365957"/>
            <a:ext cx="3311032" cy="2366514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774700" y="915035"/>
            <a:ext cx="2747645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  <a:sym typeface="+mn-ea"/>
              </a:rPr>
              <a:t>CBD核心区</a:t>
            </a:r>
            <a:endParaRPr lang="zh-CN" altLang="en-US" sz="36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  <a:sym typeface="+mn-ea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898108" y="723886"/>
            <a:ext cx="457136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sosceles Triangle 24"/>
          <p:cNvSpPr/>
          <p:nvPr/>
        </p:nvSpPr>
        <p:spPr>
          <a:xfrm rot="9900000">
            <a:off x="4024195" y="1787228"/>
            <a:ext cx="486035" cy="48603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379863" y="1317435"/>
            <a:ext cx="183654" cy="183654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Rectangle 17"/>
          <p:cNvSpPr/>
          <p:nvPr/>
        </p:nvSpPr>
        <p:spPr>
          <a:xfrm>
            <a:off x="661789" y="3295607"/>
            <a:ext cx="7619922" cy="18611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      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CBD是郑州市的圆形中心公园内布置了国际会展中心、河南省艺术中心和郑州宾馆等标志性建筑。国际会展中心由展览中心、会议中心和多功能大厅组成。与其相连的郑州会展宾馆是集商业、休闲、办公、五星级酒店和观光旅游等多功能为一体的综合性建筑，总建筑面积约24万平方米， 其中主楼共63层，地上60层，地下3层，总高度为280米。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       五年多来，中央商务区绿化面积200万平方米，水域面积60万平方米，在建和建成房屋面积400万平方米。作为中央商务区三大标志性建筑，郑州国际会展中心摘取了中国展馆新锐奖，并高水平承办了第二届中博会、2008年中国国内旅游交易会等一大批在全国具有重要影响的展会。银行、保险、证券、企业总部等400余家单位相继入驻，如意湖、时尚文化广场、多个主题公园等相继落成，荣获“中国最具投资价值中央商务区”称号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25" grpId="0" bldLvl="0" animBg="1"/>
      <p:bldP spid="26" grpId="0" bldLvl="0" animBg="1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C:\Users\Administrator\Desktop\图片4.png图片4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 l="27083" r="8465"/>
          <a:stretch>
            <a:fillRect/>
          </a:stretch>
        </p:blipFill>
        <p:spPr>
          <a:xfrm>
            <a:off x="3862157" y="527203"/>
            <a:ext cx="5054866" cy="2988914"/>
          </a:xfrm>
        </p:spPr>
      </p:pic>
      <p:sp>
        <p:nvSpPr>
          <p:cNvPr id="9" name="Rectangle 8"/>
          <p:cNvSpPr/>
          <p:nvPr/>
        </p:nvSpPr>
        <p:spPr>
          <a:xfrm>
            <a:off x="385489" y="527404"/>
            <a:ext cx="3311032" cy="2366514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667028" y="1076790"/>
            <a:ext cx="2883188" cy="65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05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  <a:sym typeface="+mn-ea"/>
              </a:rPr>
              <a:t>商住物流区</a:t>
            </a:r>
            <a:endParaRPr lang="zh-CN" altLang="en-US" sz="405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  <a:sym typeface="+mn-ea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790476" y="885333"/>
            <a:ext cx="457136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sosceles Triangle 24"/>
          <p:cNvSpPr/>
          <p:nvPr/>
        </p:nvSpPr>
        <p:spPr>
          <a:xfrm rot="9900000">
            <a:off x="3916563" y="1948675"/>
            <a:ext cx="486035" cy="48603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272231" y="1478882"/>
            <a:ext cx="183654" cy="183654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Rectangle 17"/>
          <p:cNvSpPr/>
          <p:nvPr/>
        </p:nvSpPr>
        <p:spPr>
          <a:xfrm>
            <a:off x="761801" y="3956323"/>
            <a:ext cx="7619922" cy="75501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      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商住物流区是CBD的功能支撑区，规划面积约23平方公里，是以机关单位、公益设施、现代服务业及批发、物流、居住等功能为主体的综合区。伸入龙湖的半岛，为CBD副中心，面积约48公顷。CBD副中心是由写字楼、宾馆和特色住宅等组成的另一个环形城市，其间有湖中湖，是商务、居住、旅游、娱乐及休闲的胜地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25" grpId="0" bldLvl="0" animBg="1"/>
      <p:bldP spid="26" grpId="0" bldLvl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C:\Users\Administrator\Desktop\图片5.png图片5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/>
          <a:stretch>
            <a:fillRect/>
          </a:stretch>
        </p:blipFill>
        <p:spPr>
          <a:xfrm>
            <a:off x="3969788" y="527203"/>
            <a:ext cx="4701968" cy="3526595"/>
          </a:xfrm>
        </p:spPr>
      </p:pic>
      <p:sp>
        <p:nvSpPr>
          <p:cNvPr id="9" name="Rectangle 8"/>
          <p:cNvSpPr/>
          <p:nvPr/>
        </p:nvSpPr>
        <p:spPr>
          <a:xfrm>
            <a:off x="493121" y="527404"/>
            <a:ext cx="3311032" cy="2366514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774700" y="1076960"/>
            <a:ext cx="2978150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  <a:sym typeface="+mn-ea"/>
              </a:rPr>
              <a:t>龙子湖高校区</a:t>
            </a:r>
            <a:endParaRPr lang="zh-CN" altLang="en-US" sz="36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  <a:sym typeface="+mn-ea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898108" y="885333"/>
            <a:ext cx="457136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sosceles Triangle 24"/>
          <p:cNvSpPr/>
          <p:nvPr/>
        </p:nvSpPr>
        <p:spPr>
          <a:xfrm rot="9900000">
            <a:off x="4024195" y="1948675"/>
            <a:ext cx="486035" cy="48603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379863" y="1478882"/>
            <a:ext cx="183654" cy="183654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Rectangle 17"/>
          <p:cNvSpPr/>
          <p:nvPr/>
        </p:nvSpPr>
        <p:spPr>
          <a:xfrm>
            <a:off x="761801" y="4171586"/>
            <a:ext cx="7619922" cy="75501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      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龙子湖高校园区，规划面积约26平方公里，主要由高等院校组成。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       高校园区内规划有龙子湖，取“望子成龙”之意。湖面伸入各大学校区，湖中有近两千亩的湖心岛，岛上规划有图书馆、体育场等公共设施。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25" grpId="0" bldLvl="0" animBg="1"/>
      <p:bldP spid="26" grpId="0" bldLvl="0" animBg="1"/>
      <p:bldP spid="18" grpId="0"/>
    </p:bldLst>
  </p:timing>
</p:sld>
</file>

<file path=ppt/tags/tag1.xml><?xml version="1.0" encoding="utf-8"?>
<p:tagLst xmlns:p="http://schemas.openxmlformats.org/presentationml/2006/main">
  <p:tag name="KSO_WM_SLIDE_MODEL_TYPE" val="timeline"/>
</p:tagLst>
</file>

<file path=ppt/tags/tag2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1251</Words>
  <Application>WPS 演示</Application>
  <PresentationFormat>自定义</PresentationFormat>
  <Paragraphs>29</Paragraphs>
  <Slides>6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Wingdings</vt:lpstr>
      <vt:lpstr>方正兰亭粗黑_GBK</vt:lpstr>
      <vt:lpstr>Lato Heavy</vt:lpstr>
      <vt:lpstr>方正兰亭黑_GBK</vt:lpstr>
      <vt:lpstr>Lato</vt:lpstr>
      <vt:lpstr>方正悠黑_508R</vt:lpstr>
      <vt:lpstr>Consolas</vt:lpstr>
      <vt:lpstr>Century Gothic</vt:lpstr>
      <vt:lpstr>MS Gothic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力</cp:lastModifiedBy>
  <cp:revision>41</cp:revision>
  <dcterms:created xsi:type="dcterms:W3CDTF">2018-12-14T02:09:00Z</dcterms:created>
  <dcterms:modified xsi:type="dcterms:W3CDTF">2018-12-17T18:27:51Z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