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4" r:id="rId3"/>
    <p:sldId id="270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281" r:id="rId13"/>
    <p:sldId id="268" r:id="rId14"/>
  </p:sldIdLst>
  <p:sldSz cx="9144000" cy="5144135" type="screen16x9"/>
  <p:notesSz cx="6858000" cy="9144000"/>
  <p:embeddedFontLst>
    <p:embeddedFont>
      <p:font typeface="方正兰亭粗黑_GBK" panose="02000000000000000000" charset="-122"/>
      <p:regular r:id="rId18"/>
    </p:embeddedFont>
    <p:embeddedFont>
      <p:font typeface="方正兰亭黑_GBK" panose="02000000000000000000" charset="-122"/>
      <p:regular r:id="rId19"/>
    </p:embeddedFont>
    <p:embeddedFont>
      <p:font typeface="Lato Heavy" panose="020F0502020204030203" pitchFamily="34" charset="0"/>
      <p:bold r:id="rId20"/>
    </p:embeddedFont>
    <p:embeddedFont>
      <p:font typeface="Lato" panose="020F0502020204030203" pitchFamily="34" charset="0"/>
      <p:regular r:id="rId21"/>
      <p:bold r:id="rId22"/>
      <p:italic r:id="rId23"/>
      <p:boldItalic r:id="rId24"/>
    </p:embeddedFont>
    <p:embeddedFont>
      <p:font typeface="Segoe UI" panose="020B0502040204020203" pitchFamily="34" charset="0"/>
      <p:regular r:id="rId25"/>
      <p:bold r:id="rId26"/>
      <p:italic r:id="rId27"/>
      <p:boldItalic r:id="rId28"/>
    </p:embeddedFont>
    <p:embeddedFont>
      <p:font typeface="方正舒体" panose="02010601030101010101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1F21"/>
    <a:srgbClr val="A5300F"/>
    <a:srgbClr val="002C3B"/>
    <a:srgbClr val="002434"/>
    <a:srgbClr val="00AD7C"/>
    <a:srgbClr val="61B390"/>
    <a:srgbClr val="242428"/>
    <a:srgbClr val="01352C"/>
    <a:srgbClr val="00B0F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16" y="744"/>
      </p:cViewPr>
      <p:guideLst>
        <p:guide orient="horz" pos="1632"/>
        <p:guide orient="horz" pos="1290"/>
        <p:guide orient="horz" pos="2592"/>
        <p:guide pos="2880"/>
        <p:guide pos="3627"/>
        <p:guide pos="21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16.fntdata"/><Relationship Id="rId32" Type="http://schemas.openxmlformats.org/officeDocument/2006/relationships/font" Target="fonts/font15.fntdata"/><Relationship Id="rId31" Type="http://schemas.openxmlformats.org/officeDocument/2006/relationships/font" Target="fonts/font14.fntdata"/><Relationship Id="rId30" Type="http://schemas.openxmlformats.org/officeDocument/2006/relationships/font" Target="fonts/font13.fntdata"/><Relationship Id="rId3" Type="http://schemas.openxmlformats.org/officeDocument/2006/relationships/slide" Target="slides/slide1.xml"/><Relationship Id="rId29" Type="http://schemas.openxmlformats.org/officeDocument/2006/relationships/font" Target="fonts/font12.fntdata"/><Relationship Id="rId28" Type="http://schemas.openxmlformats.org/officeDocument/2006/relationships/font" Target="fonts/font11.fntdata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D738-BC58-422D-9CB5-230D98E1A7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8255"/>
            <a:ext cx="7772603" cy="110282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36" y="2915445"/>
            <a:ext cx="6400967" cy="13148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73" y="206035"/>
            <a:ext cx="2057454" cy="43898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06035"/>
            <a:ext cx="6019957" cy="43898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54037" y="694457"/>
            <a:ext cx="3860901" cy="3755991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994437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844610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94783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44956" y="1579534"/>
            <a:ext cx="1611068" cy="1637395"/>
          </a:xfrm>
          <a:custGeom>
            <a:avLst/>
            <a:gdLst>
              <a:gd name="connsiteX0" fmla="*/ 0 w 2148035"/>
              <a:gd name="connsiteY0" fmla="*/ 0 h 2182598"/>
              <a:gd name="connsiteX1" fmla="*/ 2148035 w 2148035"/>
              <a:gd name="connsiteY1" fmla="*/ 0 h 2182598"/>
              <a:gd name="connsiteX2" fmla="*/ 2148035 w 2148035"/>
              <a:gd name="connsiteY2" fmla="*/ 2182598 h 2182598"/>
              <a:gd name="connsiteX3" fmla="*/ 0 w 2148035"/>
              <a:gd name="connsiteY3" fmla="*/ 2182598 h 218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035" h="2182598">
                <a:moveTo>
                  <a:pt x="0" y="0"/>
                </a:moveTo>
                <a:lnTo>
                  <a:pt x="2148035" y="0"/>
                </a:lnTo>
                <a:lnTo>
                  <a:pt x="2148035" y="2182598"/>
                </a:lnTo>
                <a:lnTo>
                  <a:pt x="0" y="2182598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646544" y="535405"/>
            <a:ext cx="2620605" cy="4609498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23634" y="535405"/>
            <a:ext cx="2620605" cy="4609498"/>
          </a:xfrm>
          <a:custGeom>
            <a:avLst/>
            <a:gdLst>
              <a:gd name="connsiteX0" fmla="*/ 0 w 3494049"/>
              <a:gd name="connsiteY0" fmla="*/ 0 h 6144321"/>
              <a:gd name="connsiteX1" fmla="*/ 3494049 w 3494049"/>
              <a:gd name="connsiteY1" fmla="*/ 0 h 6144321"/>
              <a:gd name="connsiteX2" fmla="*/ 3494049 w 3494049"/>
              <a:gd name="connsiteY2" fmla="*/ 6144321 h 6144321"/>
              <a:gd name="connsiteX3" fmla="*/ 0 w 3494049"/>
              <a:gd name="connsiteY3" fmla="*/ 6144321 h 614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49" h="6144321">
                <a:moveTo>
                  <a:pt x="0" y="0"/>
                </a:moveTo>
                <a:lnTo>
                  <a:pt x="3494049" y="0"/>
                </a:lnTo>
                <a:lnTo>
                  <a:pt x="3494049" y="6144321"/>
                </a:lnTo>
                <a:lnTo>
                  <a:pt x="0" y="614432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118" y="-1"/>
            <a:ext cx="4572120" cy="2572452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2572452"/>
            <a:ext cx="4572120" cy="2572452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/>
            </a:lvl1pPr>
          </a:lstStyle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5358041" y="-4296"/>
            <a:ext cx="3783839" cy="5144903"/>
          </a:xfrm>
          <a:custGeom>
            <a:avLst/>
            <a:gdLst>
              <a:gd name="connsiteX0" fmla="*/ 158115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1581150 w 4514850"/>
              <a:gd name="connsiteY3" fmla="*/ 6858000 h 6858000"/>
              <a:gd name="connsiteX4" fmla="*/ 0 w 45148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850" h="6858000">
                <a:moveTo>
                  <a:pt x="158115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1581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Oval 3"/>
          <p:cNvSpPr/>
          <p:nvPr userDrawn="1"/>
        </p:nvSpPr>
        <p:spPr>
          <a:xfrm>
            <a:off x="4809599" y="794346"/>
            <a:ext cx="3155274" cy="3156052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901298" y="886066"/>
            <a:ext cx="2971877" cy="2972611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42915"/>
            <a:ext cx="9144239" cy="4187378"/>
          </a:xfrm>
          <a:custGeom>
            <a:avLst/>
            <a:gdLst>
              <a:gd name="connsiteX0" fmla="*/ 161193 w 12192000"/>
              <a:gd name="connsiteY0" fmla="*/ 0 h 5581649"/>
              <a:gd name="connsiteX1" fmla="*/ 12030807 w 12192000"/>
              <a:gd name="connsiteY1" fmla="*/ 1169127 h 5581649"/>
              <a:gd name="connsiteX2" fmla="*/ 12192000 w 12192000"/>
              <a:gd name="connsiteY2" fmla="*/ 1167765 h 5581649"/>
              <a:gd name="connsiteX3" fmla="*/ 12192000 w 12192000"/>
              <a:gd name="connsiteY3" fmla="*/ 3459842 h 5581649"/>
              <a:gd name="connsiteX4" fmla="*/ 12192000 w 12192000"/>
              <a:gd name="connsiteY4" fmla="*/ 4816329 h 5581649"/>
              <a:gd name="connsiteX5" fmla="*/ 12192000 w 12192000"/>
              <a:gd name="connsiteY5" fmla="*/ 5288395 h 5581649"/>
              <a:gd name="connsiteX6" fmla="*/ 0 w 12192000"/>
              <a:gd name="connsiteY6" fmla="*/ 5288395 h 5581649"/>
              <a:gd name="connsiteX7" fmla="*/ 0 w 12192000"/>
              <a:gd name="connsiteY7" fmla="*/ 3649925 h 5581649"/>
              <a:gd name="connsiteX8" fmla="*/ 0 w 12192000"/>
              <a:gd name="connsiteY8" fmla="*/ 3459842 h 5581649"/>
              <a:gd name="connsiteX9" fmla="*/ 0 w 12192000"/>
              <a:gd name="connsiteY9" fmla="*/ 1361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81649">
                <a:moveTo>
                  <a:pt x="161193" y="0"/>
                </a:moveTo>
                <a:cubicBezTo>
                  <a:pt x="4117731" y="28951"/>
                  <a:pt x="8074270" y="1140176"/>
                  <a:pt x="12030807" y="1169127"/>
                </a:cubicBezTo>
                <a:lnTo>
                  <a:pt x="12192000" y="1167765"/>
                </a:lnTo>
                <a:lnTo>
                  <a:pt x="12192000" y="3459842"/>
                </a:lnTo>
                <a:lnTo>
                  <a:pt x="12192000" y="4816329"/>
                </a:lnTo>
                <a:lnTo>
                  <a:pt x="12192000" y="5288395"/>
                </a:lnTo>
                <a:cubicBezTo>
                  <a:pt x="8128000" y="6304259"/>
                  <a:pt x="4064000" y="4272532"/>
                  <a:pt x="0" y="5288395"/>
                </a:cubicBezTo>
                <a:lnTo>
                  <a:pt x="0" y="3649925"/>
                </a:lnTo>
                <a:lnTo>
                  <a:pt x="0" y="3459842"/>
                </a:lnTo>
                <a:lnTo>
                  <a:pt x="0" y="1361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32773"/>
            <a:ext cx="9144238" cy="3219683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23" y="867625"/>
            <a:ext cx="6899463" cy="3861026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697701" y="1058248"/>
            <a:ext cx="4351306" cy="2721144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1" y="-132773"/>
            <a:ext cx="9144238" cy="3219683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2521" y="353134"/>
            <a:ext cx="2397160" cy="4173090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034197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725507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31571" y="1086855"/>
            <a:ext cx="1530139" cy="2705650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2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3686271" y="1"/>
            <a:ext cx="5457968" cy="3285556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127" y="841681"/>
            <a:ext cx="3191616" cy="3572016"/>
          </a:xfrm>
          <a:prstGeom prst="rect">
            <a:avLst/>
          </a:prstGeom>
          <a:effectLst>
            <a:outerShdw blurRad="635000" dist="3810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5269267" y="1488898"/>
            <a:ext cx="990932" cy="1734703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900"/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2894" y="257246"/>
            <a:ext cx="8658451" cy="3742060"/>
          </a:xfrm>
          <a:custGeom>
            <a:avLst/>
            <a:gdLst>
              <a:gd name="connsiteX0" fmla="*/ 0 w 11544300"/>
              <a:gd name="connsiteY0" fmla="*/ 0 h 4988053"/>
              <a:gd name="connsiteX1" fmla="*/ 11544300 w 11544300"/>
              <a:gd name="connsiteY1" fmla="*/ 0 h 4988053"/>
              <a:gd name="connsiteX2" fmla="*/ 11544300 w 11544300"/>
              <a:gd name="connsiteY2" fmla="*/ 4988053 h 4988053"/>
              <a:gd name="connsiteX3" fmla="*/ 0 w 11544300"/>
              <a:gd name="connsiteY3" fmla="*/ 4988053 h 498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4300" h="4988053">
                <a:moveTo>
                  <a:pt x="0" y="0"/>
                </a:moveTo>
                <a:lnTo>
                  <a:pt x="11544300" y="0"/>
                </a:lnTo>
                <a:lnTo>
                  <a:pt x="11544300" y="4988053"/>
                </a:lnTo>
                <a:lnTo>
                  <a:pt x="0" y="498805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82579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622486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62393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2302" y="2365301"/>
            <a:ext cx="1859362" cy="1880718"/>
          </a:xfrm>
          <a:custGeom>
            <a:avLst/>
            <a:gdLst>
              <a:gd name="connsiteX0" fmla="*/ 0 w 2479085"/>
              <a:gd name="connsiteY0" fmla="*/ 0 h 2506940"/>
              <a:gd name="connsiteX1" fmla="*/ 2479085 w 2479085"/>
              <a:gd name="connsiteY1" fmla="*/ 0 h 2506940"/>
              <a:gd name="connsiteX2" fmla="*/ 2479085 w 2479085"/>
              <a:gd name="connsiteY2" fmla="*/ 2506940 h 2506940"/>
              <a:gd name="connsiteX3" fmla="*/ 0 w 2479085"/>
              <a:gd name="connsiteY3" fmla="*/ 2506940 h 25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9085" h="2506940">
                <a:moveTo>
                  <a:pt x="0" y="0"/>
                </a:moveTo>
                <a:lnTo>
                  <a:pt x="2479085" y="0"/>
                </a:lnTo>
                <a:lnTo>
                  <a:pt x="2479085" y="2506940"/>
                </a:lnTo>
                <a:lnTo>
                  <a:pt x="0" y="2506940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05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uiExpand="1"/>
      <p:bldP spid="12" grpId="0" bldLvl="0" animBg="1"/>
      <p:bldP spid="13" grpId="0"/>
      <p:bldP spid="14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32" y="3306078"/>
            <a:ext cx="7772603" cy="1021835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32" y="2180629"/>
            <a:ext cx="7772603" cy="1125447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94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12" y="1200478"/>
            <a:ext cx="4038705" cy="3395398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1" y="1200478"/>
            <a:ext cx="4038705" cy="3395398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151649"/>
            <a:ext cx="4040293" cy="47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9435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2" y="1631601"/>
            <a:ext cx="4040293" cy="2964274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47" y="1151649"/>
            <a:ext cx="4041881" cy="47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575" b="1"/>
            </a:lvl4pPr>
            <a:lvl5pPr marL="1829435" indent="0">
              <a:buNone/>
              <a:defRPr sz="1575" b="1"/>
            </a:lvl5pPr>
            <a:lvl6pPr marL="2286000" indent="0">
              <a:buNone/>
              <a:defRPr sz="1575" b="1"/>
            </a:lvl6pPr>
            <a:lvl7pPr marL="2743200" indent="0">
              <a:buNone/>
              <a:defRPr sz="1575" b="1"/>
            </a:lvl7pPr>
            <a:lvl8pPr marL="3200400" indent="0">
              <a:buNone/>
              <a:defRPr sz="1575" b="1"/>
            </a:lvl8pPr>
            <a:lvl9pPr marL="3657600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47" y="1631601"/>
            <a:ext cx="4041881" cy="2964274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842"/>
            <a:ext cx="3008392" cy="871776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43" y="204844"/>
            <a:ext cx="5111883" cy="4391033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620"/>
            <a:ext cx="3008392" cy="3519257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9435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35" y="3601432"/>
            <a:ext cx="5486543" cy="425170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35" y="459706"/>
            <a:ext cx="5486543" cy="3086942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775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9435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35" y="4026602"/>
            <a:ext cx="5486543" cy="603812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975"/>
            </a:lvl3pPr>
            <a:lvl4pPr marL="1371600" indent="0">
              <a:buNone/>
              <a:defRPr sz="900"/>
            </a:lvl4pPr>
            <a:lvl5pPr marL="1829435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2" y="206035"/>
            <a:ext cx="8229815" cy="85748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2" y="1200478"/>
            <a:ext cx="8229815" cy="3395398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2" y="4768563"/>
            <a:ext cx="2133656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563"/>
            <a:ext cx="2895675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1" y="4768563"/>
            <a:ext cx="2133656" cy="273919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med" p14:dur="699">
        <p:push dir="u"/>
      </p:transition>
    </mc:Choice>
    <mc:Fallback>
      <p:transition spd="med">
        <p:push dir="u"/>
      </p:transition>
    </mc:Fallback>
  </mc:AlternateContent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4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9.jpeg"/><Relationship Id="rId1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553" y="316608"/>
            <a:ext cx="8511133" cy="4511689"/>
          </a:xfrm>
          <a:prstGeom prst="rect">
            <a:avLst/>
          </a:prstGeom>
          <a:solidFill>
            <a:srgbClr val="861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5" name="图片占位符 4" descr="C:\Users\Administrator\Desktop\图片1.png图片1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t="17699" b="8170"/>
          <a:stretch>
            <a:fillRect/>
          </a:stretch>
        </p:blipFill>
        <p:spPr>
          <a:xfrm>
            <a:off x="3261995" y="449580"/>
            <a:ext cx="5366385" cy="2736850"/>
          </a:xfrm>
        </p:spPr>
      </p:pic>
      <p:sp>
        <p:nvSpPr>
          <p:cNvPr id="8" name="Rectangle 7"/>
          <p:cNvSpPr/>
          <p:nvPr/>
        </p:nvSpPr>
        <p:spPr>
          <a:xfrm>
            <a:off x="1173480" y="441960"/>
            <a:ext cx="1887855" cy="140081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1313619" y="676702"/>
            <a:ext cx="1823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南京</a:t>
            </a:r>
            <a:endParaRPr sz="36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437146" y="62386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05790" y="3186430"/>
            <a:ext cx="7931785" cy="1640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       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南京，简称“宁”，古称金陵、建康，是江苏省会、副省级市、南京都市圈核心城市，国务院批复确定的中国东部地区重要的中心城市、全国重要的科研教育基地和综合交通枢纽   。全市下辖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个区，总面积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6587km²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，2017年建成区面积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1398.69km²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，常住人口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833.5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万人，城镇人口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685.89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万人，城镇化率</a:t>
            </a:r>
            <a:r>
              <a:rPr lang="zh-CN" altLang="en-US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82.3%</a:t>
            </a: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            是长三角及华东唯一的特大城市。南京地处中国东部、长江下游、濒江近海，是中国东部战区司令部驻地  ，长江国际航运物流中心 ，长三角辐射带动中西部地区发展的国家重要门户城市，也是东部沿海经济带与长江经济带战略交汇的重要节点城市。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9" name="Isosceles Triangle 18"/>
          <p:cNvSpPr/>
          <p:nvPr/>
        </p:nvSpPr>
        <p:spPr>
          <a:xfrm rot="6300000">
            <a:off x="766734" y="324996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Isosceles Triangle 19"/>
          <p:cNvSpPr/>
          <p:nvPr/>
        </p:nvSpPr>
        <p:spPr>
          <a:xfrm rot="6300000">
            <a:off x="1686320" y="173737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Freeform 99"/>
          <p:cNvSpPr>
            <a:spLocks noEditPoints="1"/>
          </p:cNvSpPr>
          <p:nvPr/>
        </p:nvSpPr>
        <p:spPr bwMode="auto">
          <a:xfrm>
            <a:off x="672903" y="1920707"/>
            <a:ext cx="273341" cy="252665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1" tIns="34280" rIns="68561" bIns="34280" numCol="1" anchor="t" anchorCtr="0" compatLnSpc="1"/>
          <a:lstStyle/>
          <a:p>
            <a:endParaRPr lang="en-US" sz="1800"/>
          </a:p>
        </p:txBody>
      </p:sp>
      <p:sp>
        <p:nvSpPr>
          <p:cNvPr id="12" name="Isosceles Triangle 11"/>
          <p:cNvSpPr/>
          <p:nvPr/>
        </p:nvSpPr>
        <p:spPr>
          <a:xfrm rot="16200000">
            <a:off x="8063188" y="2537310"/>
            <a:ext cx="126693" cy="10921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1" tIns="34280" rIns="68561" bIns="34280" numCol="1" spcCol="0" rtlCol="0" fromWordArt="0" anchor="ctr" anchorCtr="0" forceAA="0" compatLnSpc="1">
            <a:noAutofit/>
          </a:bodyPr>
          <a:lstStyle/>
          <a:p>
            <a:pPr algn="ctr"/>
            <a:endParaRPr lang="en-US" sz="180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4" grpId="0"/>
      <p:bldP spid="17" grpId="0"/>
      <p:bldP spid="19" grpId="0" bldLvl="0" animBg="1"/>
      <p:bldP spid="20" grpId="0" bldLvl="0" animBg="1"/>
      <p:bldP spid="21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C:\Users\Administrator\Desktop\图片14.png图片14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b="12572"/>
          <a:stretch>
            <a:fillRect/>
          </a:stretch>
        </p:blipFill>
        <p:spPr>
          <a:xfrm>
            <a:off x="1212850" y="257810"/>
            <a:ext cx="5609590" cy="3270885"/>
          </a:xfrm>
        </p:spPr>
      </p:pic>
      <p:sp>
        <p:nvSpPr>
          <p:cNvPr id="92" name="TextBox 91"/>
          <p:cNvSpPr txBox="1"/>
          <p:nvPr/>
        </p:nvSpPr>
        <p:spPr>
          <a:xfrm>
            <a:off x="244181" y="3623535"/>
            <a:ext cx="865563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南京是首批中国优秀旅游城市、国家历史文化名城、国家全域旅游示范区，截至2017年，南京有世界文化遗产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项、中国世界文化遗产预备名单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项、全国重点文物保护单位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49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处、江苏省文物保护单位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109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处、市级以上文物保护单位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516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处、国家级历史文化街区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个、省级历史文化街区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个、国家级历史文化名镇（村）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3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个、A级景区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56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家，其中4A级以上景区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23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家，接待海内外旅游者共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12293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万人次，实现旅游总收入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2168.9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亿元，国际旅游创汇收入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7.6</a:t>
            </a:r>
            <a:r>
              <a:rPr lang="zh-CN" altLang="en-US" sz="1200" dirty="0">
                <a:solidFill>
                  <a:schemeClr val="tx1"/>
                </a:solidFill>
                <a:effectLst/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亿美元。钟山风景名胜区、夫子庙秦淮风光带为国家5A级旅游景区、中国旅游胜地四十佳。</a:t>
            </a:r>
            <a:endParaRPr lang="zh-CN" altLang="en-US" sz="1200" dirty="0">
              <a:solidFill>
                <a:schemeClr val="tx1"/>
              </a:solidFill>
              <a:effectLst/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81338" y="500819"/>
            <a:ext cx="380746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景 区</a:t>
            </a:r>
            <a:endParaRPr lang="zh-CN" altLang="en-US" sz="3000" dirty="0">
              <a:solidFill>
                <a:schemeClr val="tx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7355934" y="492173"/>
            <a:ext cx="457080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99"/>
          <p:cNvSpPr txBox="1"/>
          <p:nvPr/>
        </p:nvSpPr>
        <p:spPr>
          <a:xfrm>
            <a:off x="6940798" y="2190674"/>
            <a:ext cx="713803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700" dirty="0">
                <a:solidFill>
                  <a:srgbClr val="861F21"/>
                </a:solidFill>
                <a:latin typeface="方正舒体" panose="02010601030101010101" charset="-122"/>
                <a:ea typeface="方正舒体" panose="02010601030101010101" charset="-122"/>
                <a:cs typeface="Lato Heavy" panose="020F0502020204030203" pitchFamily="34" charset="0"/>
              </a:rPr>
              <a:t>朝</a:t>
            </a:r>
            <a:endParaRPr lang="zh-CN" altLang="en-US" sz="2700" dirty="0">
              <a:solidFill>
                <a:srgbClr val="861F21"/>
              </a:solidFill>
              <a:latin typeface="方正舒体" panose="02010601030101010101" charset="-122"/>
              <a:ea typeface="方正舒体" panose="02010601030101010101" charset="-122"/>
              <a:cs typeface="Lato Heavy" panose="020F0502020204030203" pitchFamily="34" charset="0"/>
            </a:endParaRPr>
          </a:p>
          <a:p>
            <a:pPr algn="ctr"/>
            <a:r>
              <a:rPr lang="zh-CN" altLang="en-US" sz="2700" dirty="0">
                <a:solidFill>
                  <a:srgbClr val="861F21"/>
                </a:solidFill>
                <a:latin typeface="方正舒体" panose="02010601030101010101" charset="-122"/>
                <a:ea typeface="方正舒体" panose="02010601030101010101" charset="-122"/>
                <a:cs typeface="Lato Heavy" panose="020F0502020204030203" pitchFamily="34" charset="0"/>
              </a:rPr>
              <a:t>天</a:t>
            </a:r>
            <a:endParaRPr lang="zh-CN" altLang="en-US" sz="2700" dirty="0">
              <a:solidFill>
                <a:srgbClr val="861F21"/>
              </a:solidFill>
              <a:latin typeface="方正舒体" panose="02010601030101010101" charset="-122"/>
              <a:ea typeface="方正舒体" panose="02010601030101010101" charset="-122"/>
              <a:cs typeface="Lato Heavy" panose="020F0502020204030203" pitchFamily="34" charset="0"/>
            </a:endParaRPr>
          </a:p>
          <a:p>
            <a:pPr algn="ctr"/>
            <a:r>
              <a:rPr lang="zh-CN" altLang="en-US" sz="2700" dirty="0">
                <a:solidFill>
                  <a:srgbClr val="861F21"/>
                </a:solidFill>
                <a:latin typeface="方正舒体" panose="02010601030101010101" charset="-122"/>
                <a:ea typeface="方正舒体" panose="02010601030101010101" charset="-122"/>
                <a:cs typeface="Lato Heavy" panose="020F0502020204030203" pitchFamily="34" charset="0"/>
              </a:rPr>
              <a:t>宫</a:t>
            </a:r>
            <a:endParaRPr lang="zh-CN" altLang="en-US" sz="2700" dirty="0">
              <a:solidFill>
                <a:srgbClr val="861F21"/>
              </a:solidFill>
              <a:latin typeface="方正舒体" panose="02010601030101010101" charset="-122"/>
              <a:ea typeface="方正舒体" panose="02010601030101010101" charset="-122"/>
              <a:cs typeface="Lato Heavy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C:\Users\Administrator\Desktop\图片18.png图片18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6624601" y="1986623"/>
            <a:ext cx="2496169" cy="1664747"/>
          </a:xfrm>
        </p:spPr>
      </p:pic>
      <p:pic>
        <p:nvPicPr>
          <p:cNvPr id="18" name="图片占位符 17" descr="C:\Users\Administrator\Desktop\图片17.png图片17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/>
          <a:stretch>
            <a:fillRect/>
          </a:stretch>
        </p:blipFill>
        <p:spPr>
          <a:xfrm>
            <a:off x="4238908" y="1989956"/>
            <a:ext cx="2789500" cy="1658081"/>
          </a:xfrm>
        </p:spPr>
      </p:pic>
      <p:pic>
        <p:nvPicPr>
          <p:cNvPr id="13" name="图片占位符 12" descr="C:\Users\Administrator\Desktop\图片16.png图片16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125593" y="1981861"/>
            <a:ext cx="2513788" cy="1674271"/>
          </a:xfrm>
        </p:spPr>
      </p:pic>
      <p:pic>
        <p:nvPicPr>
          <p:cNvPr id="7" name="图片占位符 6" descr="C:\Users\Administrator\Desktop\图片15.png图片15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18944" y="1981385"/>
            <a:ext cx="2517597" cy="1675224"/>
          </a:xfrm>
        </p:spPr>
      </p:pic>
      <p:sp>
        <p:nvSpPr>
          <p:cNvPr id="4" name="TextBox 3"/>
          <p:cNvSpPr txBox="1"/>
          <p:nvPr/>
        </p:nvSpPr>
        <p:spPr>
          <a:xfrm>
            <a:off x="2899116" y="529711"/>
            <a:ext cx="334600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景 区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方正兰亭粗黑_GBK" panose="02000000000000000000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43579" y="492173"/>
            <a:ext cx="457080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68463" y="4014224"/>
            <a:ext cx="149760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明孝陵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84635" y="4014224"/>
            <a:ext cx="149760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中山陵</a:t>
            </a:r>
            <a:endParaRPr lang="en-US" sz="1350" b="1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08426" y="4014224"/>
            <a:ext cx="1725223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夫子庙秦淮观光带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16980" y="4014224"/>
            <a:ext cx="149760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rgbClr val="861F21"/>
                </a:solidFill>
                <a:latin typeface="方正兰亭黑_GBK" panose="02000000000000000000" charset="-122"/>
                <a:ea typeface="方正兰亭黑_GBK" panose="02000000000000000000" charset="-122"/>
                <a:cs typeface="Lato" panose="020F0502020204030203" pitchFamily="34" charset="0"/>
              </a:rPr>
              <a:t>鸡鸣寺</a:t>
            </a:r>
            <a:endParaRPr lang="en-US" sz="1350" b="1" dirty="0">
              <a:solidFill>
                <a:srgbClr val="861F21"/>
              </a:solidFill>
              <a:latin typeface="方正兰亭黑_GBK" panose="02000000000000000000" charset="-122"/>
              <a:ea typeface="方正兰亭黑_GBK" panose="02000000000000000000" charset="-122"/>
              <a:cs typeface="Lato" panose="020F050202020403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7" grpId="0"/>
      <p:bldP spid="40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78" l="1563" r="90000">
                        <a14:foregroundMark x1="28698" y1="94722" x2="5521" y2="91759"/>
                        <a14:foregroundMark x1="1771" y1="95278" x2="1563" y2="7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03731" y="2752847"/>
            <a:ext cx="4251746" cy="2391606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65134" y="466160"/>
            <a:ext cx="3668540" cy="429282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rgbClr val="861F2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Isosceles Triangle 15"/>
          <p:cNvSpPr/>
          <p:nvPr/>
        </p:nvSpPr>
        <p:spPr>
          <a:xfrm rot="19800000">
            <a:off x="2959525" y="-109158"/>
            <a:ext cx="486038" cy="486036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Isosceles Triangle 16"/>
          <p:cNvSpPr/>
          <p:nvPr/>
        </p:nvSpPr>
        <p:spPr>
          <a:xfrm rot="19800000">
            <a:off x="3111748" y="4766880"/>
            <a:ext cx="183656" cy="183655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Rectangle 14"/>
          <p:cNvSpPr/>
          <p:nvPr/>
        </p:nvSpPr>
        <p:spPr>
          <a:xfrm>
            <a:off x="3851910" y="869950"/>
            <a:ext cx="5004435" cy="1418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南京是中国四大古都、首批国家历史文化名城，是中华文明的重要发祥地，历史上曾数次庇佑华夏之正朔，是四大古都中唯一未做过异族政权首都的古都，长期是中国南方的政治、经济、文化中心。南京早在100-120万年前就有古人类活动，35-60万年前已有南京猿人在汤山生活，有着7000多年文明史、近2600年建城史和近500年的建都史，有“六朝古都”、“十朝都会”之称。</a:t>
            </a:r>
            <a:endParaRPr lang="zh-CN" altLang="en-US"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3852860" y="465974"/>
            <a:ext cx="14977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历史</a:t>
            </a:r>
            <a:endParaRPr lang="zh-CN" altLang="zh-CN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sp>
        <p:nvSpPr>
          <p:cNvPr id="41" name="Rectangle 33"/>
          <p:cNvSpPr/>
          <p:nvPr/>
        </p:nvSpPr>
        <p:spPr>
          <a:xfrm>
            <a:off x="3851910" y="2860675"/>
            <a:ext cx="5003800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2017年地区生产总值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11715.1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亿元，列全国第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位，增长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8.1%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；人均地区生产总值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141103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元，在中国直辖市、副省级市及省会城市中排名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第三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，仅次深圳和广州 ；第一产业增加值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263.01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1.2%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；第二产业增加值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4454.87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5.1%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；第三产业增加值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6997.22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亿元，增长</a:t>
            </a:r>
            <a:r>
              <a:rPr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10.3%</a:t>
            </a:r>
            <a:r>
              <a:rPr sz="12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。 </a:t>
            </a:r>
            <a:endParaRPr sz="12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3852860" y="2465720"/>
            <a:ext cx="14977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id-ID" sz="200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" panose="020F0502020204030203" pitchFamily="34" charset="0"/>
              </a:rPr>
              <a:t>经济</a:t>
            </a:r>
            <a:endParaRPr lang="zh-CN" altLang="id-ID" sz="2000" dirty="0">
              <a:solidFill>
                <a:schemeClr val="bg1"/>
              </a:solidFill>
              <a:latin typeface="方正兰亭粗黑_GBK" panose="02000000000000000000" charset="-122"/>
              <a:ea typeface="方正兰亭粗黑_GBK" panose="02000000000000000000" charset="-122"/>
              <a:cs typeface="Lato" panose="020F0502020204030203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32276" y="580683"/>
            <a:ext cx="3389494" cy="4063774"/>
            <a:chOff x="485" y="1041"/>
            <a:chExt cx="7118" cy="8534"/>
          </a:xfrm>
        </p:grpSpPr>
        <p:pic>
          <p:nvPicPr>
            <p:cNvPr id="47" name="图片 46" descr="8d6d9c46b1bb4bd1804096d7581bf6f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5" y="1041"/>
              <a:ext cx="7119" cy="4746"/>
            </a:xfrm>
            <a:prstGeom prst="rect">
              <a:avLst/>
            </a:prstGeom>
          </p:spPr>
        </p:pic>
        <p:pic>
          <p:nvPicPr>
            <p:cNvPr id="48" name="图片 47" descr="54bb05632c65469abf4747cf2ecbc4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5" y="5959"/>
              <a:ext cx="7118" cy="36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35" grpId="0"/>
      <p:bldP spid="36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4.png图片4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662367" y="1300072"/>
            <a:ext cx="1858823" cy="1858555"/>
          </a:xfrm>
        </p:spPr>
      </p:pic>
      <p:sp>
        <p:nvSpPr>
          <p:cNvPr id="15" name="TextBox 14"/>
          <p:cNvSpPr txBox="1"/>
          <p:nvPr/>
        </p:nvSpPr>
        <p:spPr>
          <a:xfrm>
            <a:off x="2815221" y="529642"/>
            <a:ext cx="351379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知名企业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79" y="492173"/>
            <a:ext cx="457080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23411" y="3316276"/>
            <a:ext cx="1376294" cy="251460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苏宁易购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5.png图片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701684" y="1617927"/>
            <a:ext cx="1858823" cy="1222847"/>
          </a:xfrm>
        </p:spPr>
      </p:pic>
      <p:pic>
        <p:nvPicPr>
          <p:cNvPr id="9" name="图片占位符 8" descr="C:\Users\Administrator\Desktop\图片3.png图片3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3051" y="1300072"/>
            <a:ext cx="1858823" cy="1858555"/>
          </a:xfrm>
        </p:spPr>
      </p:pic>
      <p:pic>
        <p:nvPicPr>
          <p:cNvPr id="7" name="图片占位符 6" descr="C:\Users\Administrator\Desktop\图片2.png图片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583735" y="1300072"/>
            <a:ext cx="1858823" cy="1858555"/>
          </a:xfrm>
        </p:spPr>
      </p:pic>
      <p:sp>
        <p:nvSpPr>
          <p:cNvPr id="2" name="TextBox 24"/>
          <p:cNvSpPr txBox="1"/>
          <p:nvPr/>
        </p:nvSpPr>
        <p:spPr>
          <a:xfrm>
            <a:off x="2815298" y="3316276"/>
            <a:ext cx="1376294" cy="251460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江苏银行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851471" y="3316276"/>
            <a:ext cx="1376294" cy="251460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红太阳集团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943357" y="3316276"/>
            <a:ext cx="1376294" cy="251460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华泰证券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517511" y="3971368"/>
            <a:ext cx="8043263" cy="71310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l"/>
            <a:r>
              <a:rPr lang="en-US" b="1" dirty="0">
                <a:solidFill>
                  <a:srgbClr val="A5300F"/>
                </a:solidFill>
                <a:latin typeface="方正兰亭粗黑_GBK" panose="02000000000000000000" charset="-122"/>
                <a:ea typeface="方正兰亭粗黑_GBK" panose="02000000000000000000" charset="-122"/>
                <a:cs typeface="Segoe UI" panose="020B0502040204020203" pitchFamily="34" charset="0"/>
              </a:rPr>
              <a:t>上市公司：</a:t>
            </a:r>
            <a:r>
              <a:rPr lang="en-US" sz="1800" b="1" dirty="0">
                <a:solidFill>
                  <a:srgbClr val="A5300F"/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雨润集团、埃斯顿自动化股份有限公司、东华能源股份有限公              	          司、熊猫电子集团有限公司、南京我乐家具股份有限公司等</a:t>
            </a:r>
            <a:endParaRPr lang="en-US" sz="1800" b="1" dirty="0">
              <a:solidFill>
                <a:srgbClr val="A5300F"/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 descr="C:\Users\Administrator\Desktop\图片8.png图片8"/>
          <p:cNvPicPr>
            <a:picLocks noGrp="1" noChangeAspect="1"/>
          </p:cNvPicPr>
          <p:nvPr>
            <p:ph type="pic" sz="quarter" idx="12"/>
          </p:nvPr>
        </p:nvPicPr>
        <p:blipFill>
          <a:blip r:embed="rId1"/>
          <a:srcRect/>
          <a:stretch>
            <a:fillRect/>
          </a:stretch>
        </p:blipFill>
        <p:spPr>
          <a:xfrm>
            <a:off x="4662501" y="1300072"/>
            <a:ext cx="1858555" cy="1858555"/>
          </a:xfrm>
        </p:spPr>
      </p:pic>
      <p:sp>
        <p:nvSpPr>
          <p:cNvPr id="15" name="TextBox 14"/>
          <p:cNvSpPr txBox="1"/>
          <p:nvPr/>
        </p:nvSpPr>
        <p:spPr>
          <a:xfrm>
            <a:off x="2815221" y="529642"/>
            <a:ext cx="351379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accent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</a:rPr>
              <a:t>著名商标</a:t>
            </a:r>
            <a:endParaRPr lang="zh-CN" altLang="en-US" sz="3000" dirty="0">
              <a:solidFill>
                <a:schemeClr val="accent1"/>
              </a:solidFill>
              <a:latin typeface="方正兰亭粗黑_GBK" panose="02000000000000000000" charset="-122"/>
              <a:ea typeface="方正兰亭粗黑_GBK" panose="02000000000000000000" charset="-122"/>
              <a:cs typeface="Lato Heavy" panose="020F0502020204030203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343579" y="492173"/>
            <a:ext cx="457080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23411" y="3746748"/>
            <a:ext cx="1376294" cy="43624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南京老山药业股份有限公司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pic>
        <p:nvPicPr>
          <p:cNvPr id="11" name="图片占位符 10" descr="C:\Users\Administrator\Desktop\图片9.png图片9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701684" y="1811021"/>
            <a:ext cx="1858823" cy="836659"/>
          </a:xfrm>
        </p:spPr>
      </p:pic>
      <p:pic>
        <p:nvPicPr>
          <p:cNvPr id="9" name="图片占位符 8" descr="C:\Users\Administrator\Desktop\图片7.png图片7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2623051" y="1303644"/>
            <a:ext cx="1858823" cy="1851412"/>
          </a:xfrm>
        </p:spPr>
      </p:pic>
      <p:pic>
        <p:nvPicPr>
          <p:cNvPr id="7" name="图片占位符 6" descr="C:\Users\Administrator\Desktop\图片6.png图片6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583735" y="1706497"/>
            <a:ext cx="1858823" cy="1045705"/>
          </a:xfrm>
        </p:spPr>
      </p:pic>
      <p:sp>
        <p:nvSpPr>
          <p:cNvPr id="2" name="TextBox 24"/>
          <p:cNvSpPr txBox="1"/>
          <p:nvPr/>
        </p:nvSpPr>
        <p:spPr>
          <a:xfrm>
            <a:off x="2815298" y="3746748"/>
            <a:ext cx="1376294" cy="43624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南京同仁堂药业有限责任公司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4851471" y="3746748"/>
            <a:ext cx="1376294" cy="43624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美丽华企业（南京）有限公司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943357" y="3746748"/>
            <a:ext cx="1376294" cy="436245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Segoe UI" panose="020B0502040204020203" pitchFamily="34" charset="0"/>
              </a:rPr>
              <a:t>南京云锦研究所有限公司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001zTy21gy6JcuTjLkj3f&amp;690.jpg001zTy21gy6JcuTjLkj3f&amp;690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579857" y="-356690"/>
            <a:ext cx="4581389" cy="3267591"/>
          </a:xfrm>
        </p:spPr>
      </p:pic>
      <p:pic>
        <p:nvPicPr>
          <p:cNvPr id="14" name="图片占位符 13" descr="C:\Users\Administrator\Desktop\图片10.png图片10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1325" y="2501560"/>
            <a:ext cx="4570794" cy="2713786"/>
          </a:xfrm>
        </p:spPr>
      </p:pic>
      <p:sp>
        <p:nvSpPr>
          <p:cNvPr id="9" name="Rectangle 8"/>
          <p:cNvSpPr/>
          <p:nvPr/>
        </p:nvSpPr>
        <p:spPr>
          <a:xfrm>
            <a:off x="601242" y="527788"/>
            <a:ext cx="3310623" cy="2366222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82651" y="1076890"/>
            <a:ext cx="2239561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06179" y="88567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2651" y="1688321"/>
            <a:ext cx="2239561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新街口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701408" y="1948884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57032" y="1479149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895850" y="3148965"/>
            <a:ext cx="4102735" cy="14185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新街口是南京最老牌的商圈之王，被誉为“中华第一商圈”，但是每逢节假日日均客流量峰值近百万人次，不过这个地方是真吸引人。近百家世界五百强分支机构进驻，“时尚”、“潮流”、“国际”，也能找到具有亲和力的生活化、平民化的购物主题，更可欣赏民国建筑风采，或体验专门化和专业化的服务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f27fe7a8b50246608fdf206f3a3cb5a5.giff27fe7a8b50246608fdf206f3a3cb5a5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579857" y="-7645"/>
            <a:ext cx="4732340" cy="2489978"/>
          </a:xfrm>
        </p:spPr>
      </p:pic>
      <p:pic>
        <p:nvPicPr>
          <p:cNvPr id="14" name="图片占位符 13" descr="C:\Users\Administrator\Desktop\2082969_1421720110674.jpg2082969_1421720110674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223705" y="2259478"/>
            <a:ext cx="4367105" cy="2911403"/>
          </a:xfrm>
        </p:spPr>
      </p:pic>
      <p:sp>
        <p:nvSpPr>
          <p:cNvPr id="9" name="Rectangle 8"/>
          <p:cNvSpPr/>
          <p:nvPr/>
        </p:nvSpPr>
        <p:spPr>
          <a:xfrm>
            <a:off x="601242" y="527788"/>
            <a:ext cx="3310623" cy="2366222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82651" y="1076890"/>
            <a:ext cx="2239561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06179" y="88567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2651" y="1688321"/>
            <a:ext cx="2239561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夫子庙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701408" y="1948884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57032" y="1479149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918710" y="3369945"/>
            <a:ext cx="3973830" cy="97599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这个商圈位于地铁三山街站一带，作为一个集历史文化于一体的老字号商圈，夫子庙商圈在南京人的心中有着非比寻常的地位，也其是现代时尚与历史文化融合的商业典范。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Cg-4jVLCz1eIHnZrAA8PNQQW6jgAAA_SAPiUrgADw9N556.jpgCg-4jVLCz1eIHnZrAA8PNQQW6jgAAA_SAPiUrgADw9N556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590809" y="-226691"/>
            <a:ext cx="4568055" cy="3052354"/>
          </a:xfrm>
        </p:spPr>
      </p:pic>
      <p:pic>
        <p:nvPicPr>
          <p:cNvPr id="14" name="图片占位符 13" descr="C:\Users\Administrator\Desktop\图片11.png图片11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-11055" y="2419000"/>
            <a:ext cx="4601865" cy="2731881"/>
          </a:xfrm>
        </p:spPr>
      </p:pic>
      <p:sp>
        <p:nvSpPr>
          <p:cNvPr id="9" name="Rectangle 8"/>
          <p:cNvSpPr/>
          <p:nvPr/>
        </p:nvSpPr>
        <p:spPr>
          <a:xfrm>
            <a:off x="601242" y="527788"/>
            <a:ext cx="3310623" cy="2366222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82651" y="1076890"/>
            <a:ext cx="2239561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06179" y="88567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2651" y="1688321"/>
            <a:ext cx="2239561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湖南路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701408" y="1948884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57032" y="1479149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5059045" y="3480435"/>
            <a:ext cx="3928110" cy="7550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湖南路商圈算得上是南京的老牌商圈之一，它位于南京市区的西北部，地处鼓楼区，西起山西路市民广场，东至中央路，全长1100米，路幅30米。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u=1107439741,67632447&amp;fm=214&amp;gp=0.jpgu=1107439741,67632447&amp;fm=214&amp;gp=0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590809" y="-251453"/>
            <a:ext cx="4553294" cy="3111878"/>
          </a:xfrm>
        </p:spPr>
      </p:pic>
      <p:pic>
        <p:nvPicPr>
          <p:cNvPr id="14" name="图片占位符 13" descr="C:\Users\Administrator\Desktop\图片12.png图片12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6761" b="1897"/>
          <a:stretch>
            <a:fillRect/>
          </a:stretch>
        </p:blipFill>
        <p:spPr>
          <a:xfrm>
            <a:off x="-32484" y="2825663"/>
            <a:ext cx="4623293" cy="2315218"/>
          </a:xfrm>
        </p:spPr>
      </p:pic>
      <p:sp>
        <p:nvSpPr>
          <p:cNvPr id="9" name="Rectangle 8"/>
          <p:cNvSpPr/>
          <p:nvPr/>
        </p:nvSpPr>
        <p:spPr>
          <a:xfrm>
            <a:off x="601242" y="527788"/>
            <a:ext cx="3310623" cy="2366222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82651" y="1076890"/>
            <a:ext cx="2239561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06179" y="88567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2651" y="1688321"/>
            <a:ext cx="2239561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桥北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701408" y="1948884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57032" y="1479149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930140" y="3146425"/>
            <a:ext cx="3985895" cy="163957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商圈以大桥北路弘阳广场、金盛广场为中心，辐射到浦珠路、滨江大道、沿山大道、新马路、泰西路。在总面积约3平方公里的范围内，集聚了建材家居、室内游乐场、116米高摩天轮、影院、综合购物、家电百货、大型超市、品牌餐饮、金融、汽车销售等各类商业业态，大洋百货、新一城、弘阳美食街、沃尔玛、家乐福、永辉、苏宁、苏果等国际国内一线品牌集聚于此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Administrator\Desktop\图片13.png图片13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4557000" y="3307"/>
            <a:ext cx="5353287" cy="2818547"/>
          </a:xfrm>
        </p:spPr>
      </p:pic>
      <p:pic>
        <p:nvPicPr>
          <p:cNvPr id="14" name="图片占位符 13" descr="C:\Users\Administrator\Desktop\21833696.jpg2183369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>
          <a:xfrm>
            <a:off x="-29627" y="2821854"/>
            <a:ext cx="4586627" cy="2579978"/>
          </a:xfrm>
        </p:spPr>
      </p:pic>
      <p:sp>
        <p:nvSpPr>
          <p:cNvPr id="9" name="Rectangle 8"/>
          <p:cNvSpPr/>
          <p:nvPr/>
        </p:nvSpPr>
        <p:spPr>
          <a:xfrm>
            <a:off x="601242" y="527788"/>
            <a:ext cx="3310623" cy="2366222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1270000" dist="635000" dir="8100000" sx="90000" sy="9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882651" y="1076890"/>
            <a:ext cx="2239561" cy="65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50" dirty="0">
                <a:solidFill>
                  <a:schemeClr val="bg1"/>
                </a:solidFill>
                <a:latin typeface="方正兰亭粗黑_GBK" panose="02000000000000000000" charset="-122"/>
                <a:ea typeface="方正兰亭粗黑_GBK" panose="02000000000000000000" charset="-122"/>
                <a:cs typeface="Lato Heavy" panose="020F0502020204030203" pitchFamily="34" charset="0"/>
                <a:sym typeface="+mn-ea"/>
              </a:rPr>
              <a:t>商业圈</a:t>
            </a:r>
            <a:endParaRPr lang="zh-CN" altLang="en-US" sz="4050" dirty="0">
              <a:solidFill>
                <a:schemeClr val="bg1"/>
              </a:solidFill>
              <a:latin typeface="造字工房朗宋（非商用）常规体" pitchFamily="2" charset="-122"/>
              <a:ea typeface="造字工房朗宋（非商用）常规体" pitchFamily="2" charset="-122"/>
              <a:cs typeface="Lato Heavy" panose="020F0502020204030203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06179" y="885674"/>
            <a:ext cx="4570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2651" y="1688321"/>
            <a:ext cx="2239561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80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仙林</a:t>
            </a:r>
            <a:endParaRPr lang="id-ID" sz="1800" dirty="0">
              <a:solidFill>
                <a:schemeClr val="bg1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  <p:sp>
        <p:nvSpPr>
          <p:cNvPr id="25" name="Isosceles Triangle 24"/>
          <p:cNvSpPr/>
          <p:nvPr/>
        </p:nvSpPr>
        <p:spPr>
          <a:xfrm rot="9900000">
            <a:off x="3701408" y="1948884"/>
            <a:ext cx="485975" cy="485973"/>
          </a:xfrm>
          <a:prstGeom prst="triangle">
            <a:avLst>
              <a:gd name="adj" fmla="val 0"/>
            </a:avLst>
          </a:prstGeom>
          <a:noFill/>
          <a:ln w="1270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057032" y="1479149"/>
            <a:ext cx="183632" cy="183631"/>
          </a:xfrm>
          <a:prstGeom prst="triangle">
            <a:avLst>
              <a:gd name="adj" fmla="val 100000"/>
            </a:avLst>
          </a:prstGeom>
          <a:noFill/>
          <a:ln w="63500" cap="rnd">
            <a:solidFill>
              <a:schemeClr val="bg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ectangle 17"/>
          <p:cNvSpPr/>
          <p:nvPr/>
        </p:nvSpPr>
        <p:spPr>
          <a:xfrm>
            <a:off x="4860290" y="3477895"/>
            <a:ext cx="4032885" cy="97599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  <a:sym typeface="+mn-ea"/>
              </a:rPr>
              <a:t>整体商业来看，仙林商圈已运营的商业总体量已经超过20万平米，社区商业、街区式的商业依旧是主力的集中商业形态。 仙林基本的商业配套完善，金鹰奥莱城、东城汇、大成名店公园、亚东地铁商业街都是该区域的热门商业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5" grpId="0"/>
      <p:bldP spid="25" grpId="0" bldLvl="0" animBg="1"/>
      <p:bldP spid="26" grpId="0" bldLvl="0" animBg="1"/>
      <p:bldP spid="1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1644</Words>
  <Application>WPS 演示</Application>
  <PresentationFormat>自定义</PresentationFormat>
  <Paragraphs>82</Paragraphs>
  <Slides>11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方正兰亭粗黑_GBK</vt:lpstr>
      <vt:lpstr>方正兰亭黑_GBK</vt:lpstr>
      <vt:lpstr>Lato Heavy</vt:lpstr>
      <vt:lpstr>Lato</vt:lpstr>
      <vt:lpstr>Segoe UI</vt:lpstr>
      <vt:lpstr>造字工房朗宋（非商用）常规体</vt:lpstr>
      <vt:lpstr>方正舒体</vt:lpstr>
      <vt:lpstr>方正悠黑_508R</vt:lpstr>
      <vt:lpstr>Consolas</vt:lpstr>
      <vt:lpstr>Century Gothic</vt:lpstr>
      <vt:lpstr>MS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力</cp:lastModifiedBy>
  <cp:revision>34</cp:revision>
  <dcterms:created xsi:type="dcterms:W3CDTF">2018-12-14T02:09:00Z</dcterms:created>
  <dcterms:modified xsi:type="dcterms:W3CDTF">2018-12-17T19:19:49Z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