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36" r:id="rId3"/>
    <p:sldId id="337" r:id="rId5"/>
    <p:sldId id="338" r:id="rId6"/>
    <p:sldId id="347" r:id="rId7"/>
    <p:sldId id="340" r:id="rId8"/>
    <p:sldId id="346" r:id="rId9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3"/>
    </p:embeddedFont>
    <p:embeddedFont>
      <p:font typeface="方正兰亭黑_GBK" panose="02000000000000000000" charset="-122"/>
      <p:regular r:id="rId14"/>
    </p:embeddedFont>
    <p:embeddedFont>
      <p:font typeface="Lato Heavy" panose="020F0502020204030203" pitchFamily="34" charset="0"/>
      <p:bold r:id="rId15"/>
    </p:embeddedFont>
    <p:embeddedFont>
      <p:font typeface="Lato" panose="020F0502020204030203" pitchFamily="34" charset="0"/>
      <p:regular r:id="rId16"/>
      <p:bold r:id="rId17"/>
      <p:italic r:id="rId18"/>
      <p:boldItalic r:id="rId19"/>
    </p:embeddedFont>
    <p:embeddedFont>
      <p:font typeface="Segoe UI" panose="020B0502040204020203" pitchFamily="34" charset="0"/>
      <p:regular r:id="rId20"/>
      <p:bold r:id="rId21"/>
      <p:italic r:id="rId22"/>
      <p:boldItalic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20"/>
        <p:guide orient="horz" pos="1328"/>
        <p:guide orient="horz" pos="2592"/>
        <p:guide pos="2832"/>
        <p:guide pos="3614"/>
        <p:guide pos="21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font" Target="fonts/font15.fntdata"/><Relationship Id="rId26" Type="http://schemas.openxmlformats.org/officeDocument/2006/relationships/font" Target="fonts/font14.fntdata"/><Relationship Id="rId25" Type="http://schemas.openxmlformats.org/officeDocument/2006/relationships/font" Target="fonts/font13.fntdata"/><Relationship Id="rId24" Type="http://schemas.openxmlformats.org/officeDocument/2006/relationships/font" Target="fonts/font12.fntdata"/><Relationship Id="rId23" Type="http://schemas.openxmlformats.org/officeDocument/2006/relationships/font" Target="fonts/font11.fntdata"/><Relationship Id="rId22" Type="http://schemas.openxmlformats.org/officeDocument/2006/relationships/font" Target="fonts/font10.fntdata"/><Relationship Id="rId21" Type="http://schemas.openxmlformats.org/officeDocument/2006/relationships/font" Target="fonts/font9.fntdata"/><Relationship Id="rId20" Type="http://schemas.openxmlformats.org/officeDocument/2006/relationships/font" Target="fonts/font8.fntdata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173"/>
            <a:ext cx="7772603" cy="1102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24"/>
            <a:ext cx="2057454" cy="43896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24"/>
            <a:ext cx="6019957" cy="43896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21"/>
            <a:ext cx="3860901" cy="3755797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452"/>
            <a:ext cx="1611068" cy="1637310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378"/>
            <a:ext cx="2620605" cy="4609261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319"/>
            <a:ext cx="4572120" cy="2572319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638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05"/>
            <a:ext cx="3155274" cy="3155890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21"/>
            <a:ext cx="2971877" cy="297245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08"/>
            <a:ext cx="9144239" cy="4187163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581"/>
            <a:ext cx="6899463" cy="3860827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193"/>
            <a:ext cx="4351306" cy="272100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66"/>
            <a:ext cx="9144238" cy="3219518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16"/>
            <a:ext cx="2397160" cy="4172875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799"/>
            <a:ext cx="1530139" cy="270551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38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38"/>
            <a:ext cx="3191616" cy="3571832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21"/>
            <a:ext cx="990932" cy="1734614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33"/>
            <a:ext cx="8658451" cy="3741868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179"/>
            <a:ext cx="1859362" cy="1880621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5908"/>
            <a:ext cx="7772603" cy="1021782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517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17"/>
            <a:ext cx="4038705" cy="3395223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517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8800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517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32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33"/>
            <a:ext cx="5111883" cy="4390807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564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247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682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394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24"/>
            <a:ext cx="8229815" cy="85744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318"/>
            <a:ext cx="2895675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318"/>
            <a:ext cx="2133656" cy="27390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027" y="316197"/>
            <a:ext cx="8512183" cy="4512246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t="5131" b="19898"/>
          <a:stretch>
            <a:fillRect/>
          </a:stretch>
        </p:blipFill>
        <p:spPr>
          <a:xfrm>
            <a:off x="3814445" y="441960"/>
            <a:ext cx="4817745" cy="2411730"/>
          </a:xfrm>
        </p:spPr>
      </p:pic>
      <p:sp>
        <p:nvSpPr>
          <p:cNvPr id="8" name="Rectangle 7"/>
          <p:cNvSpPr/>
          <p:nvPr/>
        </p:nvSpPr>
        <p:spPr>
          <a:xfrm>
            <a:off x="1531620" y="441960"/>
            <a:ext cx="1887855" cy="1477645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672169" y="676336"/>
            <a:ext cx="1823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无锡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795711" y="623491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14020" y="2919730"/>
            <a:ext cx="8316595" cy="197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无锡，江苏省地级市，简称“锡”，古称新吴、梁溪、金匮，被誉为“太湖明珠”。无锡位于江苏省南部，地处长江三角洲平原。北倚长江，南滨太湖，京杭大运河从无锡穿过；境内以平原为主，星散分布着低山、残丘；属北亚热带湿润季风气候区，四季分明，热量充足。无锡市辖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个区及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个县级市，全市总面积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4627.47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平方千米；2017年常住人口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655.3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无锡是国家历史文化名城，自古就是鱼米之乡，素有布码头、钱码头、窑码头、丝都、米市之称。无锡是中国民族工业和乡镇工业的摇篮，是苏南模式的发祥地。2017年11月，复查确认继续保留全国文明城市荣誉称号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2018年12月，被评为2018中国大陆最佳地级城市第3名，2018中国创新力最强的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30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个城市之一。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1125216" y="324586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2044916" y="173308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672422" y="1920494"/>
            <a:ext cx="273374" cy="25269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0" tIns="34285" rIns="68570" bIns="34285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619" y="2537173"/>
            <a:ext cx="126709" cy="109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5" rIns="68570" bIns="34285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03771" y="2752737"/>
            <a:ext cx="4252270" cy="2391902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17475" y="425450"/>
            <a:ext cx="3419475" cy="4293235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3393785" y="55041"/>
            <a:ext cx="486098" cy="48609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455247" y="4195254"/>
            <a:ext cx="183678" cy="183678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Rectangle 14"/>
          <p:cNvSpPr/>
          <p:nvPr/>
        </p:nvSpPr>
        <p:spPr>
          <a:xfrm>
            <a:off x="4026535" y="487045"/>
            <a:ext cx="489077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无锡市下辖共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个区两个市，全市共有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30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个镇、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51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个街道，下设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527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个村、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590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个社区、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112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个村居合一单位。2017年，无锡市实现地区生产总值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10511.80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亿元，比上年增长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7.4%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。按常住人口计算人均生产总值达到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16.07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万元。全市实现第一产业增加值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135.18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亿元，比上年增长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0.8%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；第二产业增加值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4964.44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亿元，比上年增长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7.3%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；第三产业增加值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5412.18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亿元，比上年增长</a:t>
            </a:r>
            <a:r>
              <a:rPr lang="zh-CN" altLang="en-US" sz="1800" b="1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7.7%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3968444" y="210333"/>
            <a:ext cx="14979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经济</a:t>
            </a:r>
            <a:endParaRPr alt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1" name="Rectangle 33"/>
          <p:cNvSpPr/>
          <p:nvPr/>
        </p:nvSpPr>
        <p:spPr>
          <a:xfrm>
            <a:off x="4078605" y="2940685"/>
            <a:ext cx="4312920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江阴市：3488.27亿元，人均GDP：21.19万元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宜兴市：1558.25亿元，人均GDP：12.42万元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梁溪区：1165.05亿元，人均GDP：12.95万元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新吴区：1618.81亿元，人均GDP：28.70万元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锡山区：809.27亿元，人均GDP：11.47万元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惠山区：830.53亿元，人均GDP：11.69万元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sz="14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滨湖区：954.86亿元，人均GDP：13.54万元</a:t>
            </a:r>
            <a:endParaRPr sz="14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4026229" y="2588510"/>
            <a:ext cx="14979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详细数据</a:t>
            </a:r>
            <a:endParaRPr lang="zh-CN" alt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pic>
        <p:nvPicPr>
          <p:cNvPr id="47" name="图片 46" descr="C:\Users\Administrator\Desktop\01d58e595e3eeaa8012193a3a4e3dd.jpg@1280w_1l_2o_100sh.jpg01d58e595e3eeaa8012193a3a4e3dd.jpg@1280w_1l_2o_100sh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1775" y="630555"/>
            <a:ext cx="3190240" cy="1477645"/>
          </a:xfrm>
          <a:prstGeom prst="rect">
            <a:avLst/>
          </a:prstGeom>
        </p:spPr>
      </p:pic>
      <p:pic>
        <p:nvPicPr>
          <p:cNvPr id="48" name="图片 47" descr="C:\Users\Administrator\Desktop\8326cffc1e178a82fba9f9e6fb03738da877e8db.jpg8326cffc1e178a82fba9f9e6fb03738da877e8db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31140" y="2299970"/>
            <a:ext cx="3190240" cy="223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35" grpId="0"/>
      <p:bldP spid="36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4.png图片4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662378" y="1704115"/>
            <a:ext cx="1859052" cy="1050120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258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252"/>
            <a:ext cx="1794492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海澜之家股份有限公司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5.png图片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7020213" y="1617676"/>
            <a:ext cx="1222521" cy="1222997"/>
          </a:xfrm>
        </p:spPr>
      </p:pic>
      <p:pic>
        <p:nvPicPr>
          <p:cNvPr id="9" name="图片占位符 8" descr="C:\Users\Administrator\Desktop\图片3.png图片3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2811" y="1326928"/>
            <a:ext cx="1859052" cy="1804493"/>
          </a:xfrm>
        </p:spPr>
      </p:pic>
      <p:pic>
        <p:nvPicPr>
          <p:cNvPr id="7" name="图片占位符 6" descr="C:\Users\Administrator\Desktop\图片2.png图片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583615" y="1299782"/>
            <a:ext cx="1858308" cy="1858785"/>
          </a:xfrm>
        </p:spPr>
      </p:pic>
      <p:sp>
        <p:nvSpPr>
          <p:cNvPr id="2" name="TextBox 24"/>
          <p:cNvSpPr txBox="1"/>
          <p:nvPr/>
        </p:nvSpPr>
        <p:spPr>
          <a:xfrm>
            <a:off x="2747267" y="3854252"/>
            <a:ext cx="173543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雅迪科技集团有限公司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252"/>
            <a:ext cx="1912124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无锡小天鹅股份有限公司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943650" y="3854392"/>
            <a:ext cx="1376464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红豆集团有限公司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8.png图片8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896110" y="1704115"/>
            <a:ext cx="1391588" cy="1050120"/>
          </a:xfrm>
        </p:spPr>
      </p:pic>
      <p:sp>
        <p:nvSpPr>
          <p:cNvPr id="15" name="TextBox 14"/>
          <p:cNvSpPr txBox="1"/>
          <p:nvPr/>
        </p:nvSpPr>
        <p:spPr>
          <a:xfrm>
            <a:off x="2815004" y="529258"/>
            <a:ext cx="351423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4161" y="3854252"/>
            <a:ext cx="1794492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江苏新日电动车股份有限公司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9.png图片9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412449" y="2001182"/>
            <a:ext cx="2328839" cy="478150"/>
          </a:xfrm>
        </p:spPr>
      </p:pic>
      <p:pic>
        <p:nvPicPr>
          <p:cNvPr id="9" name="图片占位符 8" descr="C:\Users\Administrator\Desktop\图片7.png图片7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2811" y="1878896"/>
            <a:ext cx="1859052" cy="700557"/>
          </a:xfrm>
        </p:spPr>
      </p:pic>
      <p:pic>
        <p:nvPicPr>
          <p:cNvPr id="7" name="图片占位符 6" descr="C:\Users\Administrator\Desktop\图片6.png图片6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710058" y="1299782"/>
            <a:ext cx="1605422" cy="1858785"/>
          </a:xfrm>
        </p:spPr>
      </p:pic>
      <p:sp>
        <p:nvSpPr>
          <p:cNvPr id="2" name="TextBox 24"/>
          <p:cNvSpPr txBox="1"/>
          <p:nvPr/>
        </p:nvSpPr>
        <p:spPr>
          <a:xfrm>
            <a:off x="2747267" y="3854252"/>
            <a:ext cx="1735437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远东电缆有限公司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662248" y="3854252"/>
            <a:ext cx="1912124" cy="251460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江苏阳光集团有限公司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7208919" y="3854392"/>
            <a:ext cx="1376464" cy="436245"/>
          </a:xfrm>
          <a:prstGeom prst="rect">
            <a:avLst/>
          </a:prstGeom>
          <a:noFill/>
        </p:spPr>
        <p:txBody>
          <a:bodyPr wrap="square" lIns="68570" tIns="34285" rIns="68570" bIns="34285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无锡江南电缆有限公司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10.png图片10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5295654" y="9049"/>
            <a:ext cx="3583745" cy="3267994"/>
          </a:xfrm>
        </p:spPr>
      </p:pic>
      <p:pic>
        <p:nvPicPr>
          <p:cNvPr id="14" name="图片占位符 13" descr="C:\Users\Administrator\Desktop\23840194.JPG23840194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-64008" y="2267879"/>
            <a:ext cx="4435747" cy="2938432"/>
          </a:xfrm>
        </p:spPr>
      </p:pic>
      <p:sp>
        <p:nvSpPr>
          <p:cNvPr id="9" name="Rectangle 8"/>
          <p:cNvSpPr/>
          <p:nvPr/>
        </p:nvSpPr>
        <p:spPr>
          <a:xfrm>
            <a:off x="923646" y="527404"/>
            <a:ext cx="3311032" cy="2366514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1205090" y="1076573"/>
            <a:ext cx="2239837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328633" y="885333"/>
            <a:ext cx="457136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05090" y="1688080"/>
            <a:ext cx="2239837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崇安寺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4024195" y="1948675"/>
            <a:ext cx="486035" cy="48603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379863" y="1478882"/>
            <a:ext cx="183654" cy="183654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838459" y="3407130"/>
            <a:ext cx="3907115" cy="14185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崇安寺步行街超越北京、广州、深圳、成都，排名全国第三。崇安寺商圈密集分布的恒隆广场、苏宁广场、八佰伴、大东方百货等综合体，又有地铁双线覆盖，无锡商业实力也整体拉高。截至2017年第一季度，无锡城区3万㎡以上购物中心总存量达394.49万㎡。五年间无锡整体商业扩容超过2倍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C:\Users\Administrator\Desktop\图片14.png图片14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6723914" y="1988323"/>
            <a:ext cx="2505049" cy="1667334"/>
          </a:xfrm>
        </p:spPr>
      </p:pic>
      <p:pic>
        <p:nvPicPr>
          <p:cNvPr id="18" name="图片占位符 17" descr="C:\Users\Administrator\Desktop\图片13.png图片1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/>
          <a:stretch>
            <a:fillRect/>
          </a:stretch>
        </p:blipFill>
        <p:spPr>
          <a:xfrm>
            <a:off x="4617005" y="1993562"/>
            <a:ext cx="2356461" cy="1658286"/>
          </a:xfrm>
        </p:spPr>
      </p:pic>
      <p:pic>
        <p:nvPicPr>
          <p:cNvPr id="13" name="图片占位符 12" descr="C:\Users\Administrator\Desktop\图片12.png图片12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361985" y="1993562"/>
            <a:ext cx="2490762" cy="1661619"/>
          </a:xfrm>
        </p:spPr>
      </p:pic>
      <p:pic>
        <p:nvPicPr>
          <p:cNvPr id="7" name="图片占位符 6" descr="C:\Users\Administrator\Desktop\图片11.png图片11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-430717" y="1993562"/>
            <a:ext cx="3267518" cy="1661143"/>
          </a:xfrm>
        </p:spPr>
      </p:pic>
      <p:sp>
        <p:nvSpPr>
          <p:cNvPr id="4" name="TextBox 3"/>
          <p:cNvSpPr txBox="1"/>
          <p:nvPr/>
        </p:nvSpPr>
        <p:spPr>
          <a:xfrm>
            <a:off x="2898909" y="529327"/>
            <a:ext cx="3346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43551" y="491783"/>
            <a:ext cx="457136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67969" y="4014270"/>
            <a:ext cx="149779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太湖国家旅游度假区 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07297" y="4014270"/>
            <a:ext cx="149779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中视影视基地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69914" y="4014270"/>
            <a:ext cx="17254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灵山景区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12541" y="4014270"/>
            <a:ext cx="188783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鼋</a:t>
            </a:r>
            <a:r>
              <a:rPr lang="en-US" sz="10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(yuán)</a:t>
            </a:r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头渚风景区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  <p:bldP spid="4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WPS 演示</Application>
  <PresentationFormat>自定义</PresentationFormat>
  <Paragraphs>57</Paragraphs>
  <Slides>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Segoe UI</vt:lpstr>
      <vt:lpstr>造字工房朗宋（非商用）常规体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35</cp:revision>
  <dcterms:created xsi:type="dcterms:W3CDTF">2018-12-14T02:09:00Z</dcterms:created>
  <dcterms:modified xsi:type="dcterms:W3CDTF">2018-12-17T19:09:28Z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